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92" r:id="rId3"/>
    <p:sldId id="288" r:id="rId4"/>
    <p:sldId id="289" r:id="rId5"/>
    <p:sldId id="290" r:id="rId6"/>
    <p:sldId id="293" r:id="rId7"/>
    <p:sldId id="294" r:id="rId8"/>
    <p:sldId id="295" r:id="rId9"/>
    <p:sldId id="296" r:id="rId10"/>
    <p:sldId id="297" r:id="rId11"/>
    <p:sldId id="298" r:id="rId12"/>
    <p:sldId id="301" r:id="rId13"/>
    <p:sldId id="306" r:id="rId14"/>
    <p:sldId id="305" r:id="rId15"/>
    <p:sldId id="302" r:id="rId16"/>
    <p:sldId id="303" r:id="rId17"/>
    <p:sldId id="304" r:id="rId18"/>
    <p:sldId id="299" r:id="rId19"/>
    <p:sldId id="300" r:id="rId20"/>
    <p:sldId id="307" r:id="rId21"/>
    <p:sldId id="291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883A3-7351-49F1-8C62-1224644CBAD4}" type="datetimeFigureOut">
              <a:rPr lang="pl-PL" smtClean="0"/>
              <a:t>19.01.2026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BBB11-7695-48DA-9DDE-BDB7B2E7F0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83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3A14E7-D8DA-4336-A05D-D01F713CF4F1}" type="datetime1">
              <a:rPr lang="pl-PL" smtClean="0"/>
              <a:t>19.01.2026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682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FA0-22D9-4C60-948D-F3A9A576C422}" type="datetime1">
              <a:rPr lang="pl-PL" smtClean="0"/>
              <a:t>19.01.2026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82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5881-4AC7-40E6-8E1E-12518AB806F1}" type="datetime1">
              <a:rPr lang="pl-PL" smtClean="0"/>
              <a:t>19.01.2026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1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996-961E-4D26-A212-433896224862}" type="datetime1">
              <a:rPr lang="pl-PL" smtClean="0"/>
              <a:t>19.01.2026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46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44D5B9-BD6C-44D7-A973-FAE7069C5245}" type="datetime1">
              <a:rPr lang="pl-PL" smtClean="0"/>
              <a:t>19.01.2026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92739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3E81-7A68-4594-B5DE-29D5C1444D88}" type="datetime1">
              <a:rPr lang="pl-PL" smtClean="0"/>
              <a:t>19.01.2026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418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056-C00D-4A09-9BBB-6F0AEE8F08EC}" type="datetime1">
              <a:rPr lang="pl-PL" smtClean="0"/>
              <a:t>19.01.2026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907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C925-67C1-442A-8EBD-D692A1E3F1C9}" type="datetime1">
              <a:rPr lang="pl-PL" smtClean="0"/>
              <a:t>19.01.2026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71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8D8-CC90-4747-AD5B-30A804558F42}" type="datetime1">
              <a:rPr lang="pl-PL" smtClean="0"/>
              <a:t>19.01.2026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18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FC3BB8B-8365-4FE0-9F55-3CA285B7F7A0}" type="datetime1">
              <a:rPr lang="pl-PL" smtClean="0"/>
              <a:t>19.01.2026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3770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C1A61AA-1CF0-497D-AF8C-BC5AE691D3DC}" type="datetime1">
              <a:rPr lang="pl-PL" smtClean="0"/>
              <a:t>19.01.2026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25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91F387-5CAB-473E-946B-31DECE28543A}" type="datetime1">
              <a:rPr lang="pl-PL" smtClean="0"/>
              <a:t>19.01.2026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170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seniorwopolu.pl/" TargetMode="External"/><Relationship Id="rId4" Type="http://schemas.openxmlformats.org/officeDocument/2006/relationships/hyperlink" Target="https://www.opole.pl/dla-mieszkanca/aktualnosc/gala-wolontariatu-za-nami-miasto-nagrodzilo-niosacych-bezinteresown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AB04E4B9-60AE-7009-DEF5-63750CD011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omówienie założeń konkursu -propozycja regulaminu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Opole, 26 stycznia 2026 R.</a:t>
            </a:r>
          </a:p>
        </p:txBody>
      </p:sp>
      <p:pic>
        <p:nvPicPr>
          <p:cNvPr id="6" name="Picture 6" descr="Znalezione obrazy dla zapytania logo przebojowe opole">
            <a:extLst>
              <a:ext uri="{FF2B5EF4-FFF2-40B4-BE49-F238E27FC236}">
                <a16:creationId xmlns:a16="http://schemas.microsoft.com/office/drawing/2014/main" id="{FE2127ED-1610-95D0-08A8-605F01DC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95" y="1252901"/>
            <a:ext cx="1849872" cy="8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EB3CFF1-E6AB-A30C-B5AB-C85DAF3E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388" y="2225437"/>
            <a:ext cx="3800686" cy="195754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17B9D6E-50F0-D9DC-1A54-082E735487F7}"/>
              </a:ext>
            </a:extLst>
          </p:cNvPr>
          <p:cNvSpPr txBox="1"/>
          <p:nvPr/>
        </p:nvSpPr>
        <p:spPr>
          <a:xfrm>
            <a:off x="4482083" y="4321172"/>
            <a:ext cx="3409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Regulamin przyznawania certyfikatu równości i różnorodności Miasta Opola im. Adama Pieszczuka</a:t>
            </a:r>
          </a:p>
        </p:txBody>
      </p:sp>
    </p:spTree>
    <p:extLst>
      <p:ext uri="{BB962C8B-B14F-4D97-AF65-F5344CB8AC3E}">
        <p14:creationId xmlns:p14="http://schemas.microsoft.com/office/powerpoint/2010/main" val="156971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7947C6-99BA-8251-6734-2BF528126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4350BB-2792-582D-AD5A-20C2FECF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387CFC-D6EA-60CC-26D7-5E3CFE4A6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C2061A3-E459-9245-A554-0B38E043D2BB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Przykładowy formularz zgłoszeniowy 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428CA8CA-27E0-E741-5A42-A184F0749390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26909C6-D994-E9F3-D3CE-92E45D7E149C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FF1E138-DD49-66BF-1E34-FFB7687AC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508" y="149819"/>
            <a:ext cx="4887215" cy="660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72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4F830-AE80-2D29-6FBE-6D9D2A21B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D4F666-AD27-E589-D435-A3346757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21A52BF-3DD8-C69E-2E93-FFBF60624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3FDD007-BC14-2878-63DF-1405D8C7BF04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Kapituła konkursowa 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98E83277-DE22-C19B-ACAD-4D9507E9F5FB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D77258A-EF47-D747-5762-67474DFD1F0D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E54F05D-5259-E070-1183-FA260A2404F1}"/>
              </a:ext>
            </a:extLst>
          </p:cNvPr>
          <p:cNvSpPr txBox="1"/>
          <p:nvPr/>
        </p:nvSpPr>
        <p:spPr>
          <a:xfrm>
            <a:off x="402336" y="393192"/>
            <a:ext cx="6675120" cy="611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Prezydent powołuje Kapitułę w drodze zarządzenia.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Kapituła powołana jest na okres kadencji Rady Miasta.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 skład Kapituły wchodzą: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Prezydent Miasta Opola – przewodniczący Kapituły,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przedstawiciele Komisji doraźnej ds. Równości i Różnorodności – 3 osoby,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Rady Miasta Opola w osobie przewodniczącego Rady Miasta albo jego zastępcy,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Powiatowej Społecznej Rady ds. Osób Niepełnosprawnych –</a:t>
            </a:r>
            <a:b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 osoba,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Rady Kobiet w Opolu – 1 osoba,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Biura ds. Dostępności Urzędu Miasta Opola – 1 osoba,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Centrum Dialogu Obywatelskiego – 1 osoba,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Rady Seniorów Miasta Opola – 1 osoba,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Młodzieżowej Rady Miasta Opola – 1 osoba,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Opolskiej Rady Działalności Pożytku Publicznego z sektora pozarządowego – 1 osoba,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Wydziału Polityki Społecznej Urzędu Miasta Opola – 1 osoba,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Miejskiego Ośrodka Pomocy Rodzinie w Opolu – 1 osoba,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Centrum Informacyjno – Edukacyjnego „Senior w Opolu” – 1 osoba,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przedstawiciel Rad Dzielnic – 1 osoba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endParaRPr lang="pl-P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294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A85879-F946-D4DA-3BA6-FF738DE29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04096E-5E9C-F7AE-D9A6-FFC99A49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2B7694-4442-813C-F988-801EAB4B4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7A79224-3D10-D2E0-CB8C-93FBA73D5C88}"/>
              </a:ext>
            </a:extLst>
          </p:cNvPr>
          <p:cNvSpPr txBox="1">
            <a:spLocks/>
          </p:cNvSpPr>
          <p:nvPr/>
        </p:nvSpPr>
        <p:spPr>
          <a:xfrm>
            <a:off x="2879039" y="1533173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Kryteria oceny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5F68914A-2D9D-9934-BB80-352EBC561412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7278D06-5153-A567-14CC-C7AE6B572633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4E87B86-602F-D61B-AC70-3B3A4C86F5F9}"/>
              </a:ext>
            </a:extLst>
          </p:cNvPr>
          <p:cNvSpPr txBox="1"/>
          <p:nvPr/>
        </p:nvSpPr>
        <p:spPr>
          <a:xfrm>
            <a:off x="338328" y="448056"/>
            <a:ext cx="672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Ocena zgłoszonych kandydatur przeprowadzona zostanie na podstawie karty oceny przez co najmniej 2 członków Kapituły z wykorzystaniem – </a:t>
            </a:r>
            <a:r>
              <a:rPr lang="pl-PL" b="1" kern="100" dirty="0">
                <a:latin typeface="Arial" panose="020B0604020202020204" pitchFamily="34" charset="0"/>
                <a:cs typeface="Arial" panose="020B0604020202020204" pitchFamily="34" charset="0"/>
              </a:rPr>
              <a:t>załącznika nr 4,5,6</a:t>
            </a:r>
            <a:r>
              <a:rPr lang="pl-PL" kern="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FACC0CB-95C6-2832-D231-5B3C2BCA8298}"/>
              </a:ext>
            </a:extLst>
          </p:cNvPr>
          <p:cNvSpPr txBox="1"/>
          <p:nvPr/>
        </p:nvSpPr>
        <p:spPr>
          <a:xfrm>
            <a:off x="1708484" y="1859232"/>
            <a:ext cx="396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Ocena jest dwuetapowa: </a:t>
            </a:r>
          </a:p>
          <a:p>
            <a:endParaRPr lang="pl-PL" dirty="0"/>
          </a:p>
        </p:txBody>
      </p:sp>
      <p:cxnSp>
        <p:nvCxnSpPr>
          <p:cNvPr id="19" name="Łącznik: łamany 18">
            <a:extLst>
              <a:ext uri="{FF2B5EF4-FFF2-40B4-BE49-F238E27FC236}">
                <a16:creationId xmlns:a16="http://schemas.microsoft.com/office/drawing/2014/main" id="{2007B335-5540-B9CB-CA95-6BCBE4BB66CD}"/>
              </a:ext>
            </a:extLst>
          </p:cNvPr>
          <p:cNvCxnSpPr>
            <a:cxnSpLocks/>
          </p:cNvCxnSpPr>
          <p:nvPr/>
        </p:nvCxnSpPr>
        <p:spPr>
          <a:xfrm rot="5400000">
            <a:off x="794875" y="2444247"/>
            <a:ext cx="1824160" cy="1532205"/>
          </a:xfrm>
          <a:prstGeom prst="bentConnector3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Łącznik: łamany 20">
            <a:extLst>
              <a:ext uri="{FF2B5EF4-FFF2-40B4-BE49-F238E27FC236}">
                <a16:creationId xmlns:a16="http://schemas.microsoft.com/office/drawing/2014/main" id="{69264271-035C-53C7-AD61-0CB2F19A48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05926" y="2305859"/>
            <a:ext cx="1849200" cy="1834017"/>
          </a:xfrm>
          <a:prstGeom prst="bentConnector3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Nawias zamykający 23">
            <a:extLst>
              <a:ext uri="{FF2B5EF4-FFF2-40B4-BE49-F238E27FC236}">
                <a16:creationId xmlns:a16="http://schemas.microsoft.com/office/drawing/2014/main" id="{FAFA90A5-4751-C78A-7E60-8382F06A5467}"/>
              </a:ext>
            </a:extLst>
          </p:cNvPr>
          <p:cNvSpPr/>
          <p:nvPr/>
        </p:nvSpPr>
        <p:spPr>
          <a:xfrm rot="5400000">
            <a:off x="3236539" y="-2199284"/>
            <a:ext cx="718677" cy="6926582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: jeden zaokrąglony róg 27">
            <a:extLst>
              <a:ext uri="{FF2B5EF4-FFF2-40B4-BE49-F238E27FC236}">
                <a16:creationId xmlns:a16="http://schemas.microsoft.com/office/drawing/2014/main" id="{DB241F3C-FB7B-EF40-8A5F-D1C1FE604CFA}"/>
              </a:ext>
            </a:extLst>
          </p:cNvPr>
          <p:cNvSpPr/>
          <p:nvPr/>
        </p:nvSpPr>
        <p:spPr>
          <a:xfrm>
            <a:off x="338328" y="4147466"/>
            <a:ext cx="2935224" cy="2463646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2C10F1D3-FD1A-4043-F331-B2B1AB14A61B}"/>
              </a:ext>
            </a:extLst>
          </p:cNvPr>
          <p:cNvSpPr/>
          <p:nvPr/>
        </p:nvSpPr>
        <p:spPr>
          <a:xfrm>
            <a:off x="1198386" y="2188662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pl-P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14302995-9F28-4C53-3BB1-F224B2D004EF}"/>
              </a:ext>
            </a:extLst>
          </p:cNvPr>
          <p:cNvSpPr/>
          <p:nvPr/>
        </p:nvSpPr>
        <p:spPr>
          <a:xfrm>
            <a:off x="5648534" y="2305786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1I</a:t>
            </a:r>
            <a:endParaRPr lang="pl-P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0CDC7174-45BB-C622-1D39-2B25A77BB817}"/>
              </a:ext>
            </a:extLst>
          </p:cNvPr>
          <p:cNvSpPr txBox="1"/>
          <p:nvPr/>
        </p:nvSpPr>
        <p:spPr>
          <a:xfrm>
            <a:off x="685799" y="4498808"/>
            <a:ext cx="2420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Ocena formalna – weryfikacja poprawności i kompletności złożonego formularza zgłoszeniowego oraz zachowania terminu </a:t>
            </a:r>
            <a:r>
              <a:rPr lang="pl-PL" sz="16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jego złożenia.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rostokąt: jeden zaokrąglony róg 34">
            <a:extLst>
              <a:ext uri="{FF2B5EF4-FFF2-40B4-BE49-F238E27FC236}">
                <a16:creationId xmlns:a16="http://schemas.microsoft.com/office/drawing/2014/main" id="{9C49FC34-14A8-B8FD-D317-1C00D924A452}"/>
              </a:ext>
            </a:extLst>
          </p:cNvPr>
          <p:cNvSpPr/>
          <p:nvPr/>
        </p:nvSpPr>
        <p:spPr>
          <a:xfrm>
            <a:off x="4338106" y="4165046"/>
            <a:ext cx="2935224" cy="2463646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B0BCF92A-D573-79BC-7838-394330CD8826}"/>
              </a:ext>
            </a:extLst>
          </p:cNvPr>
          <p:cNvSpPr txBox="1"/>
          <p:nvPr/>
        </p:nvSpPr>
        <p:spPr>
          <a:xfrm>
            <a:off x="4720266" y="4559797"/>
            <a:ext cx="2420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Ocena merytoryczna – dokonywana na podstawie informacji zawartych w formularzu zgłoszeniowym.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ytuł 1">
            <a:extLst>
              <a:ext uri="{FF2B5EF4-FFF2-40B4-BE49-F238E27FC236}">
                <a16:creationId xmlns:a16="http://schemas.microsoft.com/office/drawing/2014/main" id="{5B278805-7E30-67A9-7162-535BBF80B828}"/>
              </a:ext>
            </a:extLst>
          </p:cNvPr>
          <p:cNvSpPr txBox="1">
            <a:spLocks/>
          </p:cNvSpPr>
          <p:nvPr/>
        </p:nvSpPr>
        <p:spPr>
          <a:xfrm>
            <a:off x="8782893" y="306332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Etapy oceny</a:t>
            </a:r>
          </a:p>
        </p:txBody>
      </p:sp>
    </p:spTree>
    <p:extLst>
      <p:ext uri="{BB962C8B-B14F-4D97-AF65-F5344CB8AC3E}">
        <p14:creationId xmlns:p14="http://schemas.microsoft.com/office/powerpoint/2010/main" val="310904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7DECB-8C62-FB41-E290-32A882BE2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9D3766-9EF8-9904-5712-3ED285AC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7C9AC5D-668D-E4D0-3B9D-67858F81B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F548EC4-133D-4512-2622-FED759A3E506}"/>
              </a:ext>
            </a:extLst>
          </p:cNvPr>
          <p:cNvSpPr txBox="1">
            <a:spLocks/>
          </p:cNvSpPr>
          <p:nvPr/>
        </p:nvSpPr>
        <p:spPr>
          <a:xfrm>
            <a:off x="2879039" y="1533173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Kryteria oceny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435193E9-AE88-B19E-C861-0836D659577A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B923B72-5F16-F79E-6146-444C4654944B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7" name="Tytuł 1">
            <a:extLst>
              <a:ext uri="{FF2B5EF4-FFF2-40B4-BE49-F238E27FC236}">
                <a16:creationId xmlns:a16="http://schemas.microsoft.com/office/drawing/2014/main" id="{8A78DF5D-7E72-8350-EFC5-FC3E1DF32D8F}"/>
              </a:ext>
            </a:extLst>
          </p:cNvPr>
          <p:cNvSpPr txBox="1">
            <a:spLocks/>
          </p:cNvSpPr>
          <p:nvPr/>
        </p:nvSpPr>
        <p:spPr>
          <a:xfrm>
            <a:off x="8782893" y="306332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Etapy oceny</a:t>
            </a:r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4DA50977-2E30-B308-EA9F-4B24EC616773}"/>
              </a:ext>
            </a:extLst>
          </p:cNvPr>
          <p:cNvSpPr/>
          <p:nvPr/>
        </p:nvSpPr>
        <p:spPr>
          <a:xfrm>
            <a:off x="3253343" y="0"/>
            <a:ext cx="770017" cy="551719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DD3D0A-4628-F99E-030A-DA06ED4D34AD}"/>
              </a:ext>
            </a:extLst>
          </p:cNvPr>
          <p:cNvSpPr txBox="1"/>
          <p:nvPr/>
        </p:nvSpPr>
        <p:spPr>
          <a:xfrm>
            <a:off x="684916" y="562962"/>
            <a:ext cx="646992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Kapituła sporządza listę kandydatur odrębnie dla każdej kategorii, umieszczając na niej kandydatury, począwszy od kandydatur, które uzyskały najwięcej punktów.</a:t>
            </a:r>
          </a:p>
          <a:p>
            <a:endParaRPr lang="pl-PL" dirty="0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F2DE5FD0-2462-89C1-AC37-F34DBBA9F421}"/>
              </a:ext>
            </a:extLst>
          </p:cNvPr>
          <p:cNvSpPr/>
          <p:nvPr/>
        </p:nvSpPr>
        <p:spPr>
          <a:xfrm>
            <a:off x="3253343" y="1763291"/>
            <a:ext cx="884069" cy="78009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ADD6A-6CF6-6C19-25CD-0BDD067CCECA}"/>
              </a:ext>
            </a:extLst>
          </p:cNvPr>
          <p:cNvSpPr txBox="1"/>
          <p:nvPr/>
        </p:nvSpPr>
        <p:spPr>
          <a:xfrm>
            <a:off x="511213" y="2543389"/>
            <a:ext cx="6594427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Najwyżej ocenioną kandydaturą jest ta, która otrzymała najwięcej punktów w danej kategorii i na liście w danej kategorii zajmuje pierwsze miejsce.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84F4347-593E-D0A0-C05E-19C9F36C898E}"/>
              </a:ext>
            </a:extLst>
          </p:cNvPr>
          <p:cNvSpPr txBox="1"/>
          <p:nvPr/>
        </p:nvSpPr>
        <p:spPr>
          <a:xfrm>
            <a:off x="511213" y="4217638"/>
            <a:ext cx="6594427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Kandydatury wyróżnione to te, które według przyznanych punktów zajęły w danej kategorii odpowiednio od drugiego do trzeciego miejsca.</a:t>
            </a:r>
          </a:p>
          <a:p>
            <a:endParaRPr lang="pl-PL" dirty="0"/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41696E21-380E-746E-F2DB-91A1943381F4}"/>
              </a:ext>
            </a:extLst>
          </p:cNvPr>
          <p:cNvSpPr/>
          <p:nvPr/>
        </p:nvSpPr>
        <p:spPr>
          <a:xfrm>
            <a:off x="3253343" y="3489861"/>
            <a:ext cx="852314" cy="704635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0952DAF0-F967-D3D8-599D-2CEC09FCC0F0}"/>
              </a:ext>
            </a:extLst>
          </p:cNvPr>
          <p:cNvSpPr/>
          <p:nvPr/>
        </p:nvSpPr>
        <p:spPr>
          <a:xfrm>
            <a:off x="3294441" y="5428043"/>
            <a:ext cx="842971" cy="674124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F09E3DB-20BE-9EEA-3AB0-207598B2AAF7}"/>
              </a:ext>
            </a:extLst>
          </p:cNvPr>
          <p:cNvSpPr txBox="1"/>
          <p:nvPr/>
        </p:nvSpPr>
        <p:spPr>
          <a:xfrm>
            <a:off x="511213" y="6102166"/>
            <a:ext cx="6643624" cy="6544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 przypadku równej liczby głosów rozstrzyga głos Przewodniczącego Kapituły.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068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894EC-A3D0-7126-E78D-23E957E0B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AB1D73-9D8D-254F-1BFC-1468D346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DF3317-4F3F-EDDF-3A69-E360D3C36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1928AA9-5763-B774-B405-E0651CFD30C5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Przykładowa KARTA OCENY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73570360-144D-9568-FA70-1A479B1945BA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D59B3D9-5F0E-BB73-4D62-3636B2901103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44F0C7F-10DD-B1D6-B992-8E3D94663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044" y="133942"/>
            <a:ext cx="4873852" cy="659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72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2E5EE-0843-9048-1271-DE077622D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E9538A-5365-6851-5683-B7F861D14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2F8EF4-7305-3CB4-B907-97500CCFA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9F97EB9-696E-15A4-BC8D-6CA55D30A2C4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Przykładowa KARTA OCENY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BE6AC9A1-BAAA-519A-51EB-62F83A69349F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69B4183-6B97-DBC6-D0ED-5E40A71364B1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5100ECB-17FD-1BCC-F974-FE4BF3A05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46" y="760144"/>
            <a:ext cx="7048795" cy="495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498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C79B4-A4C8-CDC3-0AB0-D6DE9B446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8D34E7-C0A9-BB51-C3D3-28BB2BF3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331CD99-0F94-7370-ABBD-920B5DBE7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EB3E728-BD59-7876-C449-94A1650D6D6F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Przykładowa KARTA OCENY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8B27108F-9B61-030A-1660-D7DB0D703A6E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A2E64BE-087B-BD69-5DDB-65E371D18529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3F5F28C-8861-F4D7-93F2-06E17876B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0" y="749807"/>
            <a:ext cx="7158867" cy="476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212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AD79AD-041B-9443-6071-FAF05D215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BFFF70-D53D-52BC-B859-E0B7AC19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18E6861-8F93-F6E1-9261-0FE1602DF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C63997A-4FC8-5548-A3DA-98B08E99CF59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Przykładowa KARTA OCENY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D821295F-8A14-6466-A771-57B3CAD401E2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AF616E9-2A02-DA03-6E45-AEF20DAF23AC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CE56B30-A6E8-305B-7F51-86CD3AA2F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34" y="749807"/>
            <a:ext cx="6850163" cy="4840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30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EC88F-36BB-2830-E601-5EBA46175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DA6703-4508-0019-A914-EFA457E4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7437585-D6CA-3CCE-8F60-B1B0664ED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92621F1-4C42-14F1-E4DA-5CAFD1A6EE4E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Nagrody konkursowe i działania promocyjne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481611BB-185B-AF08-C98C-EB07ECD2F9B7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CD96987-4C76-FC9D-22DE-2E087EC6F6CE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DA4EB3-913B-A9A4-8B30-2BF5904F781A}"/>
              </a:ext>
            </a:extLst>
          </p:cNvPr>
          <p:cNvSpPr txBox="1"/>
          <p:nvPr/>
        </p:nvSpPr>
        <p:spPr>
          <a:xfrm>
            <a:off x="402336" y="393192"/>
            <a:ext cx="6675120" cy="58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200"/>
              </a:spcAft>
            </a:pPr>
            <a:endParaRPr lang="pl-P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B4594ED-9CC3-8029-1867-397B8FD8EF8E}"/>
              </a:ext>
            </a:extLst>
          </p:cNvPr>
          <p:cNvSpPr txBox="1"/>
          <p:nvPr/>
        </p:nvSpPr>
        <p:spPr>
          <a:xfrm>
            <a:off x="295656" y="158730"/>
            <a:ext cx="6675120" cy="669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Laureaci</a:t>
            </a: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otrzymują dyplom, statuetkę oraz nagrodę finansową.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Podmioty, osoby fizyczne, grupy nieformalne wyróżnione w danej kategorii </a:t>
            </a:r>
            <a:r>
              <a:rPr lang="pl-PL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 i 3 miejsce) </a:t>
            </a:r>
            <a:r>
              <a:rPr lang="pl-PL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otrzymują dyplom.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Podmiot, osoba fizyczna lub grupa nieformalna w ramach </a:t>
            </a:r>
            <a:r>
              <a:rPr lang="pl-PL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nagrody specjalnej </a:t>
            </a:r>
            <a:r>
              <a:rPr lang="pl-PL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otrzymuje dyplom oraz statuetkę. </a:t>
            </a:r>
            <a:endParaRPr lang="pl-PL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 przypadku nagrody finansowej dla grupy nieformalnej </a:t>
            </a:r>
            <a:r>
              <a:rPr lang="pl-PL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(grupa nieformalna – należy przez to rozumieć minimum 3 osoby fizyczne  które wspólnie realizowały działania na rzecz równości i różnorodności w mieście Opolu)</a:t>
            </a: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nagroda zostanie przekazana przedstawicielowi grupy wskazanemu w zgłoszeniu konkursowym.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Przekazanie nagrody finansowej przedstawicielowi grupy będzie równoznaczne z jej wydaniem wszystkim osobom wchodzącym w skład grupy, a organizator nie ponosi odpowiedzialności za dalszy podział nagrody finansowej. pomiędzy członków grupy.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pl-P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Decyzja o przyznaniu certyfikatów, wyróżnień oraz nagrody specjalnej jest ogłaszana przez Prezydenta podczas Gali Certyfikatu Równości i Różnorodności Miasta Opola zorganizowanej przez Prezydenta w danym roku kalendarzowym.</a:t>
            </a:r>
            <a:r>
              <a:rPr lang="pl-P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0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E0592-638F-9858-E103-713D69F90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0865BE-8B36-33F0-8C44-00B847D9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7AE135-09A4-AD7D-BF4F-37DBADA67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CC6B5CA-775F-583D-B93D-DC0B1D1D9921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Nagrody konkursowe i działania promocyjne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8BA3DFA4-5F27-B447-ABFE-055CF00C25B5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D7B83F4-0456-B57A-4A2B-1CC75013A97E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D4C263B-6D3C-2B04-C5A6-64C5F1F816FB}"/>
              </a:ext>
            </a:extLst>
          </p:cNvPr>
          <p:cNvSpPr txBox="1"/>
          <p:nvPr/>
        </p:nvSpPr>
        <p:spPr>
          <a:xfrm>
            <a:off x="402336" y="393192"/>
            <a:ext cx="6675120" cy="58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200"/>
              </a:spcAft>
            </a:pPr>
            <a:endParaRPr lang="pl-P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AD99613-B92C-D13A-59C9-4FDDAFAB4B8E}"/>
              </a:ext>
            </a:extLst>
          </p:cNvPr>
          <p:cNvSpPr txBox="1"/>
          <p:nvPr/>
        </p:nvSpPr>
        <p:spPr>
          <a:xfrm>
            <a:off x="411480" y="144616"/>
            <a:ext cx="6675120" cy="632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buNone/>
            </a:pPr>
            <a:r>
              <a:rPr lang="pl-PL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Laureaci Nagrody zostaną objęci następującymi działaniami promocyjnymi: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Dostarczenia 3 naklejek informacyjno – promocyjnych ,,Laureat Certyfikatu Równości i Różnorodności Miasta Opola</a:t>
            </a:r>
            <a:r>
              <a:rPr lang="pl-PL" sz="15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 kategorii:</a:t>
            </a:r>
          </a:p>
          <a:p>
            <a:pPr marL="285750" lvl="0" indent="-285750">
              <a:lnSpc>
                <a:spcPct val="11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Opolski Lider Różnorodności i Równości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5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lub</a:t>
            </a:r>
          </a:p>
          <a:p>
            <a:pPr marL="285750" lvl="0" indent="-285750">
              <a:lnSpc>
                <a:spcPct val="11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Ambasador Równości i Różnorodności Miasta Opola 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5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lub </a:t>
            </a:r>
          </a:p>
          <a:p>
            <a:pPr marL="285750" lvl="0" indent="-285750">
              <a:lnSpc>
                <a:spcPct val="11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Opolska Inicjatywa Równości i Różnorodności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2) Posługiwanie się nieodpłatnie na materiałach informacyjnych i promocyjnych tytułem „Laureata Certyfikatu Równości i Różnorodności Miasta Opola”.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3) Promowanie z wykorzystaniem dostępnych kanałów informacyjnych, m. in. poprzez umieszczenie informacji na stronach internetowych: </a:t>
            </a:r>
            <a:r>
              <a:rPr lang="pl-PL" sz="1500" kern="100" dirty="0">
                <a:latin typeface="Arial" panose="020B0604020202020204" pitchFamily="34" charset="0"/>
                <a:cs typeface="Arial" panose="020B0604020202020204" pitchFamily="34" charset="0"/>
              </a:rPr>
              <a:t>Urzędu Miasta Opola oraz Centrum Informacyjno - Edukacyjnego ,,Senior w Opolu", </a:t>
            </a:r>
            <a:r>
              <a:rPr lang="pl-PL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dystrybuowanie materiałów informacyjnych m.in. podczas prorodzinnych imprez masowych.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4) Promocję w ramach patronatów medialnych konkursu.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5) Promocję w mediach społecznościowych.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6) Promocję w mediach regionalnych i lokalnych. 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pl-PL" sz="15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7) Utworzenie specjalnej zakładki na stronie Internetowej Miasta Opola pn. Certyfikaty równości i różnorodności Miasta Opola im. Adama Pieszczuka.</a:t>
            </a:r>
            <a:endParaRPr lang="pl-PL" sz="15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pl-PL" sz="15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8) Promocję w ,,Opole i Kropka”.</a:t>
            </a:r>
            <a:endParaRPr lang="pl-PL" sz="15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3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B1F771-72A5-BADE-FE84-1E6ADE51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DE7BF7-473D-0414-83CD-1DAA3F6D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CEL KONKURSU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174C6C-CA41-87A2-AB86-80F023123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 lnSpcReduction="1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1) Nagrodzenie podmiotów, osób fizycznych lub grup nieformalnych które wykażą, że prowadzona przez nich działalność przyczynia się do przełamywania barier: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a. architektonicznych,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b. komunikacyjno-informacyjnych,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c. cyfrowych,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d. społecznych,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którymi zmagają się osoby ze szczególnymi potrzebami.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0375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75CAD1-14EE-2616-02C2-0BC536A7B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9CFD82-8C07-4E38-BC32-FFBC6360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703DC4-A96C-C116-2A93-9755CADA4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DAA913BA-A9B1-94DB-0598-404EF76A86BB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Nagrody konkursowe i działania promocyjne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067B1A39-5A93-99FD-EEBC-332DE711AACA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83AA75D-7FCC-D48D-B2F1-C332DCB67F06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9EBED3C-8D79-BA9C-6FE0-7B304D85A703}"/>
              </a:ext>
            </a:extLst>
          </p:cNvPr>
          <p:cNvSpPr txBox="1"/>
          <p:nvPr/>
        </p:nvSpPr>
        <p:spPr>
          <a:xfrm>
            <a:off x="402336" y="393192"/>
            <a:ext cx="6675120" cy="58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200"/>
              </a:spcAft>
            </a:pPr>
            <a:endParaRPr lang="pl-P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BB8C259-D1B4-F995-5045-FE5FD9A040FE}"/>
              </a:ext>
            </a:extLst>
          </p:cNvPr>
          <p:cNvSpPr txBox="1"/>
          <p:nvPr/>
        </p:nvSpPr>
        <p:spPr>
          <a:xfrm>
            <a:off x="402336" y="265176"/>
            <a:ext cx="6675120" cy="594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Podmioty, osoby fizyczne, grupy nieformalne wyróżnione w danej kategorii (2 i 3 miejsce) + podmiot, osoba fizyczna lub grupa nieformalna, która otrzyma nagrodę specjalną  zostaną objęci następującymi działaniami promocyjnymi: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Promowanie z wykorzystaniem dostępnych kanałów informacyjnych, m. in. poprzez umieszczenie informacji na stronach internetowych: </a:t>
            </a:r>
            <a:r>
              <a:rPr lang="pl-PL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Urzędu Miasta Opola</a:t>
            </a:r>
            <a:r>
              <a:rPr lang="pl-P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oraz </a:t>
            </a:r>
            <a:r>
              <a:rPr lang="pl-PL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Centrum Informacyjno - Edukacyjnego ,,Senior w Opolu"</a:t>
            </a:r>
            <a:r>
              <a:rPr lang="pl-P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dystrybuowanie materiałów informacyjnych m.in. podczas prorodzinnych imprez masowych.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Promocję w ramach patronatów medialnych </a:t>
            </a:r>
            <a:r>
              <a:rPr lang="pl-PL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konkursu.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Promocję w mediach społecznościowych.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Promocję w mediach regionalnych i lokalnych. </a:t>
            </a:r>
            <a:r>
              <a:rPr lang="pl-P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Utworzenie specjalnej zakładki na stronie Internetowej Miasta Opola pn. Certyfikaty równości i różnorodności Miasta Opola im. Adama Pieszczuka.</a:t>
            </a:r>
            <a:endParaRPr lang="pl-PL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Promocję w ,,Opole i Kropka”.</a:t>
            </a:r>
            <a:endParaRPr lang="pl-PL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38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5797F-0761-5796-C5A6-25B7597FB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77437-1E2F-FBE8-04D7-28EFFEAA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EE7EE6-1C73-CE26-F7C3-DAF1F648E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1F36189-D35E-2317-FACF-F98CACD810DC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FCB0E9EA-3B84-95FF-1DCC-01B83DF05A35}"/>
              </a:ext>
            </a:extLst>
          </p:cNvPr>
          <p:cNvSpPr/>
          <p:nvPr/>
        </p:nvSpPr>
        <p:spPr>
          <a:xfrm>
            <a:off x="7918704" y="1813490"/>
            <a:ext cx="3762018" cy="3426022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55EC3F6-E2B4-BEE4-137F-BAD5DEA0E5D9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A7F6268-2BA9-4DE2-1127-0CA9BB07CD43}"/>
              </a:ext>
            </a:extLst>
          </p:cNvPr>
          <p:cNvSpPr txBox="1"/>
          <p:nvPr/>
        </p:nvSpPr>
        <p:spPr>
          <a:xfrm>
            <a:off x="365760" y="658368"/>
            <a:ext cx="61813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Certyfikat przyznawany będzie  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 w roku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Certyfikat przyznawany jest 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okres 5 lat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Podmiot, osoba fizyczna lub grupa nieformalna, których certyfikat stracił ważność wskutek upływu okresu na jaki został przyznany, mogą ponownie przystąpić do konkursu.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Podmiot, osoba fizyczna lub grupa nieformalna posiadający certyfikat ma obowiązek utrzymania kryteriów koniecznych do zdobycia certyfikatu przez cały okres jego ważności. Urząd ma prawo w każdej chwili zweryfikować, czy Laureat nadal spełnia kryteria konieczne do posiadania certyfikatu.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przypadku gdy w okresie ważności certyfikatu Laureat przestanie spełniać kryteria posiadania certyfikatu, Urząd informuje o tym Kapitułę, która może podjąć decyzję</a:t>
            </a:r>
          </a:p>
          <a:p>
            <a:r>
              <a:rPr lang="pl-P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unieważnieniu certyfikatu.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Laureat, którego certyfikat został unieważniony z uwagi na brak spełnienia kryteriów, może ponownie ubiegać się o certyfikat 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 upływie 2 lat od dnia unieważnienia certyfikatu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69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BB48F-5666-FFEC-953F-E6ACE1089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tekstu 3">
            <a:extLst>
              <a:ext uri="{FF2B5EF4-FFF2-40B4-BE49-F238E27FC236}">
                <a16:creationId xmlns:a16="http://schemas.microsoft.com/office/drawing/2014/main" id="{3BE69577-82E7-CE7C-3A37-0AABBDEF4CEA}"/>
              </a:ext>
            </a:extLst>
          </p:cNvPr>
          <p:cNvSpPr txBox="1">
            <a:spLocks/>
          </p:cNvSpPr>
          <p:nvPr/>
        </p:nvSpPr>
        <p:spPr>
          <a:xfrm>
            <a:off x="9662160" y="4328061"/>
            <a:ext cx="2304288" cy="894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C236E7B-C5CB-ED3A-FFB2-6F0161474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Opracowanie: </a:t>
            </a:r>
          </a:p>
          <a:p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Mateusz Szpryngiel, Naczelnik Biura ds. Dostępności, Koordynator ds. Dostępności w Urzędzie Miasta Opola</a:t>
            </a:r>
          </a:p>
        </p:txBody>
      </p:sp>
    </p:spTree>
    <p:extLst>
      <p:ext uri="{BB962C8B-B14F-4D97-AF65-F5344CB8AC3E}">
        <p14:creationId xmlns:p14="http://schemas.microsoft.com/office/powerpoint/2010/main" val="249190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48597-EBC2-66EC-BD85-80586AD5D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7DA7D-C057-6AAF-2862-47067EDC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CEL KONKURSU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2C6FA4-F44B-4BF1-69FD-D75E866E3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40000"/>
              </a:lnSpc>
              <a:spcAft>
                <a:spcPts val="200"/>
              </a:spcAft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2) Nagrodzenie podmiotów, osób fizycznych lub grup nieformalnych, które w swojej działalności promują różnorodność, równość i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inkluzywność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, zarówno wewnątrz organizacji, jak i w odniesieniu do otoczenia biznesowego i społecznego.</a:t>
            </a:r>
          </a:p>
          <a:p>
            <a:pPr lvl="0">
              <a:lnSpc>
                <a:spcPct val="140000"/>
              </a:lnSpc>
              <a:spcAft>
                <a:spcPts val="200"/>
              </a:spcAft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3) Nagrodzenie inicjatyw społecznych realizowanych przez podmioty, osoby fizyczne lub grupy nieformalne, mających na celu promocję równości, różnorodności oraz 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inkluzywności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oraz edukację w tym obszarze, nagrodzenie nowatorskich pomysłów, innowacyjnych rozwiązań w dziedzinie równych szans, sprawiedliwości społecznej lub przeciwdziałania dyskryminacji wśród mieszkańców Opola.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772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CB19BB-DB18-0822-58CD-63A049EDA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D7E2A-94F5-9773-8563-007175A8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C2001E-8D48-D919-4950-1B38C900F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DFEE7526-A054-B7D5-916E-B9EAEE06E90A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ZA CO BĘDZIE PRZYZNAWANY CERTYFIKAT? </a:t>
            </a:r>
            <a:br>
              <a:rPr lang="pl-PL" dirty="0"/>
            </a:b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D073BBF-323A-55DA-D3A8-B618A122B2B1}"/>
              </a:ext>
            </a:extLst>
          </p:cNvPr>
          <p:cNvSpPr txBox="1"/>
          <p:nvPr/>
        </p:nvSpPr>
        <p:spPr>
          <a:xfrm>
            <a:off x="412955" y="540774"/>
            <a:ext cx="6725264" cy="556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buNone/>
            </a:pPr>
            <a:r>
              <a:rPr lang="pl-PL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Certyfikat będzie przyznawany podmiotom, osobom fizycznym i grupom nieformalnym</a:t>
            </a:r>
            <a:br>
              <a:rPr lang="pl-PL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 zakresie: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Kreowania nowatorskich pomysłów, innowacyjnych rozwiązań w dziedzinie równych szans, sprawiedliwości społecznej lub przeciwdziałania dyskryminacji wśród mieszkańców i mieszkanek Opola,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Tworzenia różnorodnych i </a:t>
            </a:r>
            <a:r>
              <a:rPr lang="pl-PL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inkluzywnych</a:t>
            </a: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środowisk pracy, 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Promocji i zarządzania różnorodnością m.in. w miejscu pracy,  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Tworzącym przyjazne miejsca pracy dla wszystkich osób pracujących, bez względu na płeć,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Działań na rzecz równania praw osób różnych płci, zarówno w biznesie, jak</a:t>
            </a:r>
            <a:b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w społeczeństwie,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Działań na rzecz budowania spójności i równości społecznej,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Działań na rzecz włączenia na rynek pracy osób ze szczególnymi potrzebami,</a:t>
            </a:r>
            <a:b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także integracji takich osób w społeczeństwie,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Działań na rzecz przełamywania barier: architektonicznych, komunikacyjno - informacyjnych, cyfrowych, społecznych, z którymi borykają się osoby ze szczególnymi potrzebami,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Działań na rzecz stworzenia miejsca pracy przyjaznego osobom LGBT+, a także takiej zmiany społecznej, która dąży do poprawy położenia osób </a:t>
            </a:r>
            <a:r>
              <a:rPr lang="pl-PL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nieheteronormatywnych</a:t>
            </a: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 biznesie oraz społeczeństwie,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Działań na rzecz integracji osób innych kultur i narodowości, a także poprawy położenia mniejszości kulturowych, etnicznych i wyznaniowych w biznesie i społeczeństwie,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Realizacji inicjatyw społecznych mających na celu promocję równości, różnorodności oraz </a:t>
            </a:r>
            <a:r>
              <a:rPr lang="pl-PL" sz="1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inkluzywności</a:t>
            </a:r>
            <a:r>
              <a:rPr lang="pl-P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oraz edukację w tym obszarze.</a:t>
            </a:r>
          </a:p>
          <a:p>
            <a:endParaRPr lang="pl-PL" dirty="0"/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6A324FB6-6388-5398-FC63-A75259F4A6B3}"/>
              </a:ext>
            </a:extLst>
          </p:cNvPr>
          <p:cNvSpPr/>
          <p:nvPr/>
        </p:nvSpPr>
        <p:spPr>
          <a:xfrm>
            <a:off x="7895924" y="2505456"/>
            <a:ext cx="4000419" cy="3209544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469E9EB-9015-BD15-A0D1-E7E4633B0C74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188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3A4ABE-F950-A8D6-5365-30D69E52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08CD29-17E5-F821-8815-2E6B1429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679147-05F4-889D-61BA-F8E529B1A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2EFA1D8C-BB94-6B01-6807-841DB0887701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Kategorie konkursowe</a:t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94F11021-E6FD-7924-56B5-DDDEDA7778B3}"/>
              </a:ext>
            </a:extLst>
          </p:cNvPr>
          <p:cNvSpPr/>
          <p:nvPr/>
        </p:nvSpPr>
        <p:spPr>
          <a:xfrm>
            <a:off x="7694756" y="2701628"/>
            <a:ext cx="4186347" cy="3253358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90C5A71-688D-EC0E-5370-55BB2F7A7E04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90F3E9F-C742-C4EB-7AFE-E41CD5513760}"/>
              </a:ext>
            </a:extLst>
          </p:cNvPr>
          <p:cNvSpPr txBox="1"/>
          <p:nvPr/>
        </p:nvSpPr>
        <p:spPr>
          <a:xfrm>
            <a:off x="310896" y="329184"/>
            <a:ext cx="649224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buNone/>
            </a:pPr>
            <a:r>
              <a:rPr lang="pl-PL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Certyfikaty będą  przyznawane w następujących kategoriach: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Opolski Lider Różnorodności i Równości </a:t>
            </a:r>
            <a:r>
              <a:rPr lang="pl-PL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certyfikat dla podmiotów,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Ambasador Równości i Różnorodności Miasta Opola </a:t>
            </a:r>
            <a:r>
              <a:rPr lang="pl-PL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certyfikat dla osób fizycznych,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Opolska Inicjatywa Równości i Różnorodności </a:t>
            </a:r>
            <a:r>
              <a:rPr lang="pl-PL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certyfikat przyznawany podmiotom, osobom fizycznym lub grupom nieformalnym,</a:t>
            </a:r>
          </a:p>
          <a:p>
            <a:pPr marL="34290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Kapituła Konkursowa może przyznać nagrodę specjalną dla </a:t>
            </a:r>
            <a:r>
              <a:rPr lang="pl-PL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pl-PL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odmiotu, osoby fizycznej, grupy nieformalne za szczególne działania w obszarze szeroko rozumianej dostępności w tym za działania na rzecz przełamywania barier: </a:t>
            </a:r>
            <a:r>
              <a:rPr lang="pl-PL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architektonicznych, komunikacyjno - informacyjnych, cyfrowych, społecznych, z którymi borykają się osoby ze szczególnymi potrzebami.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endParaRPr lang="pl-PL" sz="20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796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BA86C-B2C9-898B-BBBA-A8E84C11C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4EDBE9-C6C8-AE67-B85E-20DCE2EA8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3C2FA12B-C4FF-2ADA-2D0C-BC5BB3516A8F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Kto może zgłosić kandydatury? 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94CD6956-507E-DE41-0F55-B57EF2407E0E}"/>
              </a:ext>
            </a:extLst>
          </p:cNvPr>
          <p:cNvSpPr/>
          <p:nvPr/>
        </p:nvSpPr>
        <p:spPr>
          <a:xfrm>
            <a:off x="7714569" y="2656523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54792B7-4E50-6A5A-7B9A-7B07DF39A9D4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2933C9B-71C3-BAF2-01C3-1AEA84A8722C}"/>
              </a:ext>
            </a:extLst>
          </p:cNvPr>
          <p:cNvSpPr txBox="1"/>
          <p:nvPr/>
        </p:nvSpPr>
        <p:spPr>
          <a:xfrm>
            <a:off x="310896" y="329184"/>
            <a:ext cx="6492240" cy="5388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buNone/>
            </a:pPr>
            <a:r>
              <a:rPr lang="pl-PL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Prawo do zgłaszania kandydatur przyznaje się:</a:t>
            </a:r>
          </a:p>
          <a:p>
            <a:pPr marL="342900" lvl="0" indent="-342900">
              <a:lnSpc>
                <a:spcPct val="115000"/>
              </a:lnSpc>
              <a:spcAft>
                <a:spcPts val="200"/>
              </a:spcAft>
              <a:buFont typeface="+mj-lt"/>
              <a:buAutoNum type="arabicParenR"/>
            </a:pPr>
            <a:r>
              <a:rPr lang="pl-PL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Podmiotom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(należy przez to rozumieć instytucje publiczne, instytucje opiekuńczo-wychowawcze, instytucje oświatowo-wychowawcze, organizacje pozarządowe, podmioty i osoby fizyczne prowadzące działalność gospodarczą niezależnie od formy prawnej w tym przedsiębiorców wpisanych do Centralnej Ewidencji i Informacji o Działalności Gospodarczej lub Krajowego Rejestru Sądowego, posiadające siedzibę na terenie Miasta Opola.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2) Radom Dzielnic Miasta Opola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3) </a:t>
            </a:r>
            <a:r>
              <a:rPr lang="pl-PL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 najmniej 10 mieszkańcom </a:t>
            </a:r>
            <a:r>
              <a:rPr lang="pl-PL" sz="1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Miasta</a:t>
            </a:r>
            <a:r>
              <a:rPr lang="pl-PL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które ukończyły 18 rok życia</a:t>
            </a:r>
            <a:r>
              <a:rPr lang="pl-PL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endParaRPr lang="pl-PL" sz="1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200"/>
              </a:spcAft>
            </a:pPr>
            <a:endParaRPr lang="pl-PL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Zgłoszenia kandydatur do konkursu przyjmowane będą wyłącznie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 pośrednictwem </a:t>
            </a: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formularzy zgłoszeniowych właściwych dla danej kategorii </a:t>
            </a:r>
            <a:r>
              <a:rPr lang="pl-PL" sz="1600" kern="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b="1" kern="100" dirty="0">
                <a:latin typeface="Arial" panose="020B0604020202020204" pitchFamily="34" charset="0"/>
                <a:cs typeface="Arial" panose="020B0604020202020204" pitchFamily="34" charset="0"/>
              </a:rPr>
              <a:t>załączniki nr 1, 2, 3 do regulaminu.</a:t>
            </a:r>
            <a:endParaRPr lang="pl-PL" sz="16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489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D02297-C691-D048-5AA5-E0B39F753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53178B-25A1-C7E8-0AA8-B93543AD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977B61-2D12-A64C-A803-A1E0CA8D2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3AC5E55-A232-9896-A80B-8A642FCFE428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Przykładowy formularz zgłoszeniowy 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97AC789F-E139-1480-C4AE-DEC8CF123603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20279FA-D294-A782-F23A-7F22723C5138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2D8AC5F-F523-2C51-91B4-7B30AEA4A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11" y="64008"/>
            <a:ext cx="4890209" cy="663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0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CD4053-2E11-3F09-B9D1-3C7095E4E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CE3DA4-3586-5279-9B93-68AD58F3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DE6DE08-7339-84FA-B392-B49B8A33F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932D3DD0-F918-A328-8635-64CD3CFD6903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Przykładowy formularz zgłoszeniowy 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36062D17-142B-3CA1-C82E-1A1827025909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99E3813-5B1D-082E-B4DD-6C6C8680D83C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661E4C0-B54B-DA4E-B214-D9B4BD343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646" y="86868"/>
            <a:ext cx="4942354" cy="668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36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6A009-B5D2-8309-94B4-E5B51723A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2D5361-CFD4-CF98-DE0D-C55FA43A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FE4AF-D4DC-C60F-7779-ED4651130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9DDB5D92-444A-50CF-494E-3C035CD8154C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Przykładowy formularz zgłoszeniowy </a:t>
            </a:r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6DEE8F45-8362-1C12-5478-956154319A3D}"/>
              </a:ext>
            </a:extLst>
          </p:cNvPr>
          <p:cNvSpPr/>
          <p:nvPr/>
        </p:nvSpPr>
        <p:spPr>
          <a:xfrm>
            <a:off x="7886780" y="2455840"/>
            <a:ext cx="4166535" cy="3383253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F4431F2-EE4E-1214-2DE2-715D4C7CE630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FBC1014-4C2F-37DA-A7FB-6D6EF2987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64" y="62290"/>
            <a:ext cx="4874759" cy="673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680945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Niestandardowy 1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FFF00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1133</TotalTime>
  <Words>1560</Words>
  <Application>Microsoft Office PowerPoint</Application>
  <PresentationFormat>Panoramiczny</PresentationFormat>
  <Paragraphs>139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Aptos</vt:lpstr>
      <vt:lpstr>Arial</vt:lpstr>
      <vt:lpstr>Gill Sans MT</vt:lpstr>
      <vt:lpstr>Impact</vt:lpstr>
      <vt:lpstr>Times New Roman</vt:lpstr>
      <vt:lpstr>Znaczek</vt:lpstr>
      <vt:lpstr>Prezentacja programu PowerPoint</vt:lpstr>
      <vt:lpstr>CEL KONKURSU  </vt:lpstr>
      <vt:lpstr>CEL KONKURSU  </vt:lpstr>
      <vt:lpstr> </vt:lpstr>
      <vt:lpstr> </vt:lpstr>
      <vt:lpstr>Prezentacja programu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Mateusz Szpryngiel</dc:creator>
  <cp:lastModifiedBy>Beata Katra</cp:lastModifiedBy>
  <cp:revision>96</cp:revision>
  <dcterms:created xsi:type="dcterms:W3CDTF">2025-12-03T07:06:02Z</dcterms:created>
  <dcterms:modified xsi:type="dcterms:W3CDTF">2026-01-19T10:36:59Z</dcterms:modified>
</cp:coreProperties>
</file>