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46"/>
  </p:notesMasterIdLst>
  <p:sldIdLst>
    <p:sldId id="256" r:id="rId2"/>
    <p:sldId id="259" r:id="rId3"/>
    <p:sldId id="260" r:id="rId4"/>
    <p:sldId id="266" r:id="rId5"/>
    <p:sldId id="261" r:id="rId6"/>
    <p:sldId id="265" r:id="rId7"/>
    <p:sldId id="267" r:id="rId8"/>
    <p:sldId id="262" r:id="rId9"/>
    <p:sldId id="263" r:id="rId10"/>
    <p:sldId id="264" r:id="rId11"/>
    <p:sldId id="290" r:id="rId12"/>
    <p:sldId id="291" r:id="rId13"/>
    <p:sldId id="270" r:id="rId14"/>
    <p:sldId id="271" r:id="rId15"/>
    <p:sldId id="272" r:id="rId16"/>
    <p:sldId id="273" r:id="rId17"/>
    <p:sldId id="274" r:id="rId18"/>
    <p:sldId id="275" r:id="rId19"/>
    <p:sldId id="293" r:id="rId20"/>
    <p:sldId id="276" r:id="rId21"/>
    <p:sldId id="294" r:id="rId22"/>
    <p:sldId id="277" r:id="rId23"/>
    <p:sldId id="296" r:id="rId24"/>
    <p:sldId id="278" r:id="rId25"/>
    <p:sldId id="279" r:id="rId26"/>
    <p:sldId id="297" r:id="rId27"/>
    <p:sldId id="280" r:id="rId28"/>
    <p:sldId id="269" r:id="rId29"/>
    <p:sldId id="292" r:id="rId30"/>
    <p:sldId id="281" r:id="rId31"/>
    <p:sldId id="285" r:id="rId32"/>
    <p:sldId id="286" r:id="rId33"/>
    <p:sldId id="287" r:id="rId34"/>
    <p:sldId id="288" r:id="rId35"/>
    <p:sldId id="282" r:id="rId36"/>
    <p:sldId id="289" r:id="rId37"/>
    <p:sldId id="268" r:id="rId38"/>
    <p:sldId id="298" r:id="rId39"/>
    <p:sldId id="299" r:id="rId40"/>
    <p:sldId id="300" r:id="rId41"/>
    <p:sldId id="301" r:id="rId42"/>
    <p:sldId id="302" r:id="rId43"/>
    <p:sldId id="303" r:id="rId44"/>
    <p:sldId id="284" r:id="rId4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1" autoAdjust="0"/>
  </p:normalViewPr>
  <p:slideViewPr>
    <p:cSldViewPr snapToGrid="0">
      <p:cViewPr varScale="1">
        <p:scale>
          <a:sx n="110" d="100"/>
          <a:sy n="110" d="100"/>
        </p:scale>
        <p:origin x="594" y="96"/>
      </p:cViewPr>
      <p:guideLst/>
    </p:cSldViewPr>
  </p:slideViewPr>
  <p:outlineViewPr>
    <p:cViewPr>
      <p:scale>
        <a:sx n="33" d="100"/>
        <a:sy n="33" d="100"/>
      </p:scale>
      <p:origin x="0" y="-11765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DC6B11-379A-4B04-9932-E963C3EE29C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2DD4CD1-73CD-4311-83B1-0C0F61986FCB}">
      <dgm:prSet phldrT="[Tekst]" phldr="0" custT="1"/>
      <dgm:spPr/>
      <dgm:t>
        <a:bodyPr/>
        <a:lstStyle/>
        <a:p>
          <a:r>
            <a:rPr lang="pl-PL" sz="4000" dirty="0"/>
            <a:t>Informuje</a:t>
          </a:r>
        </a:p>
      </dgm:t>
    </dgm:pt>
    <dgm:pt modelId="{F7D26AAD-818D-4AEE-9EFE-416014B2182D}" type="parTrans" cxnId="{32752C21-E72D-424F-A035-60D3EC790568}">
      <dgm:prSet/>
      <dgm:spPr/>
      <dgm:t>
        <a:bodyPr/>
        <a:lstStyle/>
        <a:p>
          <a:endParaRPr lang="pl-PL" sz="1800"/>
        </a:p>
      </dgm:t>
    </dgm:pt>
    <dgm:pt modelId="{62223F24-81CB-46C4-9BF5-7F278D358224}" type="sibTrans" cxnId="{32752C21-E72D-424F-A035-60D3EC790568}">
      <dgm:prSet/>
      <dgm:spPr/>
      <dgm:t>
        <a:bodyPr/>
        <a:lstStyle/>
        <a:p>
          <a:endParaRPr lang="pl-PL" sz="1800"/>
        </a:p>
      </dgm:t>
    </dgm:pt>
    <dgm:pt modelId="{2F298253-CCF8-4F6F-A940-C46CAA26068C}">
      <dgm:prSet phldrT="[Tekst]" phldr="0" custT="1"/>
      <dgm:spPr/>
      <dgm:t>
        <a:bodyPr/>
        <a:lstStyle/>
        <a:p>
          <a:r>
            <a:rPr lang="pl-PL" sz="4000" dirty="0"/>
            <a:t>Doradza</a:t>
          </a:r>
        </a:p>
      </dgm:t>
    </dgm:pt>
    <dgm:pt modelId="{CD41724F-FF75-4E35-AA73-0BD09BD7674E}" type="parTrans" cxnId="{0A79F758-D59B-4E41-874F-9A83FEA45ED8}">
      <dgm:prSet/>
      <dgm:spPr/>
      <dgm:t>
        <a:bodyPr/>
        <a:lstStyle/>
        <a:p>
          <a:endParaRPr lang="pl-PL" sz="1800"/>
        </a:p>
      </dgm:t>
    </dgm:pt>
    <dgm:pt modelId="{B1D38FF0-3C50-4532-A5FF-3DBEE4ED04CB}" type="sibTrans" cxnId="{0A79F758-D59B-4E41-874F-9A83FEA45ED8}">
      <dgm:prSet/>
      <dgm:spPr/>
      <dgm:t>
        <a:bodyPr/>
        <a:lstStyle/>
        <a:p>
          <a:endParaRPr lang="pl-PL" sz="1800"/>
        </a:p>
      </dgm:t>
    </dgm:pt>
    <dgm:pt modelId="{B0B6BAE9-5F7C-4AB9-802D-2DD0E3661891}">
      <dgm:prSet phldrT="[Tekst]" phldr="0" custT="1"/>
      <dgm:spPr/>
      <dgm:t>
        <a:bodyPr/>
        <a:lstStyle/>
        <a:p>
          <a:r>
            <a:rPr lang="pl-PL" sz="4000" dirty="0"/>
            <a:t>Szkoli</a:t>
          </a:r>
        </a:p>
      </dgm:t>
    </dgm:pt>
    <dgm:pt modelId="{34F1B322-099C-4DD5-BA9F-59592F68CAE3}" type="parTrans" cxnId="{B68A2335-8A78-445C-AB1D-89D54B102625}">
      <dgm:prSet/>
      <dgm:spPr/>
      <dgm:t>
        <a:bodyPr/>
        <a:lstStyle/>
        <a:p>
          <a:endParaRPr lang="pl-PL" sz="1800"/>
        </a:p>
      </dgm:t>
    </dgm:pt>
    <dgm:pt modelId="{C4A9812B-1FFA-4863-BEA1-F64017830519}" type="sibTrans" cxnId="{B68A2335-8A78-445C-AB1D-89D54B102625}">
      <dgm:prSet/>
      <dgm:spPr/>
      <dgm:t>
        <a:bodyPr/>
        <a:lstStyle/>
        <a:p>
          <a:endParaRPr lang="pl-PL" sz="1800"/>
        </a:p>
      </dgm:t>
    </dgm:pt>
    <dgm:pt modelId="{1FA2723B-8757-4E42-90E2-E3AB26DCCEEA}">
      <dgm:prSet phldrT="[Tekst]" custT="1"/>
      <dgm:spPr/>
      <dgm:t>
        <a:bodyPr/>
        <a:lstStyle/>
        <a:p>
          <a:r>
            <a:rPr lang="pl-PL" sz="2000" dirty="0">
              <a:solidFill>
                <a:schemeClr val="tx1"/>
              </a:solidFill>
            </a:rPr>
            <a:t>Rolnictwo ekologiczne </a:t>
          </a:r>
          <a:br>
            <a:rPr lang="pl-PL" sz="2000" dirty="0">
              <a:solidFill>
                <a:schemeClr val="tx1"/>
              </a:solidFill>
            </a:rPr>
          </a:br>
          <a:r>
            <a:rPr lang="pl-PL" sz="2000" dirty="0">
              <a:solidFill>
                <a:schemeClr val="tx1"/>
              </a:solidFill>
            </a:rPr>
            <a:t>i ochrona środowiska</a:t>
          </a:r>
          <a:endParaRPr lang="pl-PL" sz="2000" dirty="0"/>
        </a:p>
      </dgm:t>
    </dgm:pt>
    <dgm:pt modelId="{F8E6D25D-5DF6-4F7E-B542-3109A77E3103}" type="parTrans" cxnId="{5701D9F5-ED65-4C18-ACF4-1E5963D7BA3E}">
      <dgm:prSet/>
      <dgm:spPr/>
      <dgm:t>
        <a:bodyPr/>
        <a:lstStyle/>
        <a:p>
          <a:endParaRPr lang="pl-PL" sz="1800"/>
        </a:p>
      </dgm:t>
    </dgm:pt>
    <dgm:pt modelId="{3D41CE51-512C-4FC2-8AEA-EE2B40462459}" type="sibTrans" cxnId="{5701D9F5-ED65-4C18-ACF4-1E5963D7BA3E}">
      <dgm:prSet/>
      <dgm:spPr/>
      <dgm:t>
        <a:bodyPr/>
        <a:lstStyle/>
        <a:p>
          <a:endParaRPr lang="pl-PL" sz="1800"/>
        </a:p>
      </dgm:t>
    </dgm:pt>
    <dgm:pt modelId="{44CB3AD0-0AC3-45D3-8CA8-F1F558762A01}">
      <dgm:prSet phldrT="[Tekst]" custT="1"/>
      <dgm:spPr/>
      <dgm:t>
        <a:bodyPr/>
        <a:lstStyle/>
        <a:p>
          <a:r>
            <a:rPr lang="pl-PL" sz="2000" dirty="0">
              <a:solidFill>
                <a:schemeClr val="tx1"/>
              </a:solidFill>
            </a:rPr>
            <a:t>Ekonomika </a:t>
          </a:r>
          <a:br>
            <a:rPr lang="pl-PL" sz="2000" dirty="0">
              <a:solidFill>
                <a:schemeClr val="tx1"/>
              </a:solidFill>
            </a:rPr>
          </a:br>
          <a:r>
            <a:rPr lang="pl-PL" sz="2000" dirty="0">
              <a:solidFill>
                <a:schemeClr val="tx1"/>
              </a:solidFill>
            </a:rPr>
            <a:t>i zarządzanie gospodarstwem rolnym</a:t>
          </a:r>
          <a:endParaRPr lang="pl-PL" sz="2000" dirty="0"/>
        </a:p>
      </dgm:t>
    </dgm:pt>
    <dgm:pt modelId="{7BC18438-777D-47CE-B8F1-EC67540682F0}" type="parTrans" cxnId="{F4B69C47-7881-46D5-A08F-9034678D071F}">
      <dgm:prSet/>
      <dgm:spPr/>
      <dgm:t>
        <a:bodyPr/>
        <a:lstStyle/>
        <a:p>
          <a:endParaRPr lang="pl-PL" sz="1800"/>
        </a:p>
      </dgm:t>
    </dgm:pt>
    <dgm:pt modelId="{40AC67C5-2CA1-485E-BB16-C516D483A817}" type="sibTrans" cxnId="{F4B69C47-7881-46D5-A08F-9034678D071F}">
      <dgm:prSet/>
      <dgm:spPr/>
      <dgm:t>
        <a:bodyPr/>
        <a:lstStyle/>
        <a:p>
          <a:endParaRPr lang="pl-PL" sz="1800"/>
        </a:p>
      </dgm:t>
    </dgm:pt>
    <dgm:pt modelId="{CE8AB8AE-075D-4E56-8276-C78D351B4444}">
      <dgm:prSet phldrT="[Tekst]" custT="1"/>
      <dgm:spPr/>
      <dgm:t>
        <a:bodyPr/>
        <a:lstStyle/>
        <a:p>
          <a:r>
            <a:rPr lang="pl-PL" sz="2000" dirty="0">
              <a:solidFill>
                <a:schemeClr val="tx1"/>
              </a:solidFill>
            </a:rPr>
            <a:t>Technologia produkcji </a:t>
          </a:r>
          <a:br>
            <a:rPr lang="pl-PL" sz="2000" dirty="0">
              <a:solidFill>
                <a:schemeClr val="tx1"/>
              </a:solidFill>
            </a:rPr>
          </a:br>
          <a:r>
            <a:rPr lang="pl-PL" sz="2000" dirty="0">
              <a:solidFill>
                <a:schemeClr val="tx1"/>
              </a:solidFill>
            </a:rPr>
            <a:t>i doświadczalnictwo</a:t>
          </a:r>
          <a:endParaRPr lang="pl-PL" sz="2000" dirty="0"/>
        </a:p>
      </dgm:t>
    </dgm:pt>
    <dgm:pt modelId="{368587AC-D205-4701-8DA5-8F5F9422865E}" type="parTrans" cxnId="{DFC6E1F0-F787-4890-BA45-FA0628BE3EE8}">
      <dgm:prSet/>
      <dgm:spPr/>
      <dgm:t>
        <a:bodyPr/>
        <a:lstStyle/>
        <a:p>
          <a:endParaRPr lang="pl-PL" sz="1800"/>
        </a:p>
      </dgm:t>
    </dgm:pt>
    <dgm:pt modelId="{70C74B0D-8C91-4A4C-B82E-8FE61CC1AAE6}" type="sibTrans" cxnId="{DFC6E1F0-F787-4890-BA45-FA0628BE3EE8}">
      <dgm:prSet/>
      <dgm:spPr/>
      <dgm:t>
        <a:bodyPr/>
        <a:lstStyle/>
        <a:p>
          <a:endParaRPr lang="pl-PL" sz="1800"/>
        </a:p>
      </dgm:t>
    </dgm:pt>
    <dgm:pt modelId="{C0CDF433-A16A-4240-A052-A742A7052118}">
      <dgm:prSet phldrT="[Tekst]" custT="1"/>
      <dgm:spPr/>
      <dgm:t>
        <a:bodyPr/>
        <a:lstStyle/>
        <a:p>
          <a:r>
            <a:rPr lang="pl-PL" sz="2000" dirty="0">
              <a:solidFill>
                <a:schemeClr val="tx1"/>
              </a:solidFill>
            </a:rPr>
            <a:t>Rozwój obszarów wiejskich</a:t>
          </a:r>
          <a:endParaRPr lang="pl-PL" sz="2000" dirty="0"/>
        </a:p>
      </dgm:t>
    </dgm:pt>
    <dgm:pt modelId="{03021BA9-3205-49A1-AA10-7E531A5BE363}" type="parTrans" cxnId="{EBBA5720-929B-4DA9-80E4-AB8C7700AD22}">
      <dgm:prSet/>
      <dgm:spPr/>
      <dgm:t>
        <a:bodyPr/>
        <a:lstStyle/>
        <a:p>
          <a:endParaRPr lang="pl-PL" sz="1800"/>
        </a:p>
      </dgm:t>
    </dgm:pt>
    <dgm:pt modelId="{CB52A3B1-A6AB-424C-A257-E16D0311331E}" type="sibTrans" cxnId="{EBBA5720-929B-4DA9-80E4-AB8C7700AD22}">
      <dgm:prSet/>
      <dgm:spPr/>
      <dgm:t>
        <a:bodyPr/>
        <a:lstStyle/>
        <a:p>
          <a:endParaRPr lang="pl-PL" sz="1800"/>
        </a:p>
      </dgm:t>
    </dgm:pt>
    <dgm:pt modelId="{2A3CEE34-F03D-4A85-8AB5-55D5340BA174}" type="pres">
      <dgm:prSet presAssocID="{F0DC6B11-379A-4B04-9932-E963C3EE29CB}" presName="diagram" presStyleCnt="0">
        <dgm:presLayoutVars>
          <dgm:dir/>
          <dgm:resizeHandles val="exact"/>
        </dgm:presLayoutVars>
      </dgm:prSet>
      <dgm:spPr/>
    </dgm:pt>
    <dgm:pt modelId="{12593C2D-0812-4EE1-97FD-DA8599F76CD2}" type="pres">
      <dgm:prSet presAssocID="{22DD4CD1-73CD-4311-83B1-0C0F61986FCB}" presName="node" presStyleLbl="node1" presStyleIdx="0" presStyleCnt="7" custLinFactNeighborX="23132" custLinFactNeighborY="-2103">
        <dgm:presLayoutVars>
          <dgm:bulletEnabled val="1"/>
        </dgm:presLayoutVars>
      </dgm:prSet>
      <dgm:spPr/>
    </dgm:pt>
    <dgm:pt modelId="{CCFAC349-C4BF-4170-B7C0-EB9FA97763A0}" type="pres">
      <dgm:prSet presAssocID="{62223F24-81CB-46C4-9BF5-7F278D358224}" presName="sibTrans" presStyleCnt="0"/>
      <dgm:spPr/>
    </dgm:pt>
    <dgm:pt modelId="{4F4F9328-2420-498B-B3AD-F030761995FE}" type="pres">
      <dgm:prSet presAssocID="{2F298253-CCF8-4F6F-A940-C46CAA26068C}" presName="node" presStyleLbl="node1" presStyleIdx="1" presStyleCnt="7" custLinFactNeighborX="55014" custLinFactNeighborY="-2103">
        <dgm:presLayoutVars>
          <dgm:bulletEnabled val="1"/>
        </dgm:presLayoutVars>
      </dgm:prSet>
      <dgm:spPr/>
    </dgm:pt>
    <dgm:pt modelId="{CCC9DE9E-B0AB-49CD-919F-2F922EF7F856}" type="pres">
      <dgm:prSet presAssocID="{B1D38FF0-3C50-4532-A5FF-3DBEE4ED04CB}" presName="sibTrans" presStyleCnt="0"/>
      <dgm:spPr/>
    </dgm:pt>
    <dgm:pt modelId="{6F2D4882-4389-4718-9723-A4B7C9711381}" type="pres">
      <dgm:prSet presAssocID="{B0B6BAE9-5F7C-4AB9-802D-2DD0E3661891}" presName="node" presStyleLbl="node1" presStyleIdx="2" presStyleCnt="7" custLinFactNeighborX="86219">
        <dgm:presLayoutVars>
          <dgm:bulletEnabled val="1"/>
        </dgm:presLayoutVars>
      </dgm:prSet>
      <dgm:spPr/>
    </dgm:pt>
    <dgm:pt modelId="{16E91F78-08B3-45F7-A95E-24DA1F48158B}" type="pres">
      <dgm:prSet presAssocID="{C4A9812B-1FFA-4863-BEA1-F64017830519}" presName="sibTrans" presStyleCnt="0"/>
      <dgm:spPr/>
    </dgm:pt>
    <dgm:pt modelId="{9EDFF64B-EAB6-433E-BEC9-9E4C9F722615}" type="pres">
      <dgm:prSet presAssocID="{1FA2723B-8757-4E42-90E2-E3AB26DCCEEA}" presName="node" presStyleLbl="node1" presStyleIdx="3" presStyleCnt="7" custLinFactY="17762" custLinFactNeighborX="-4921" custLinFactNeighborY="100000">
        <dgm:presLayoutVars>
          <dgm:bulletEnabled val="1"/>
        </dgm:presLayoutVars>
      </dgm:prSet>
      <dgm:spPr/>
    </dgm:pt>
    <dgm:pt modelId="{CDD1B4D1-7E7C-49A0-AA80-A98B36B482BC}" type="pres">
      <dgm:prSet presAssocID="{3D41CE51-512C-4FC2-8AEA-EE2B40462459}" presName="sibTrans" presStyleCnt="0"/>
      <dgm:spPr/>
    </dgm:pt>
    <dgm:pt modelId="{4B3C90EA-2E52-4586-BBFC-1F03A5F578A8}" type="pres">
      <dgm:prSet presAssocID="{CE8AB8AE-075D-4E56-8276-C78D351B4444}" presName="node" presStyleLbl="node1" presStyleIdx="4" presStyleCnt="7" custLinFactNeighborX="-55112" custLinFactNeighborY="1402">
        <dgm:presLayoutVars>
          <dgm:bulletEnabled val="1"/>
        </dgm:presLayoutVars>
      </dgm:prSet>
      <dgm:spPr/>
    </dgm:pt>
    <dgm:pt modelId="{592C604A-9835-43BD-ABB7-315241A8A998}" type="pres">
      <dgm:prSet presAssocID="{70C74B0D-8C91-4A4C-B82E-8FE61CC1AAE6}" presName="sibTrans" presStyleCnt="0"/>
      <dgm:spPr/>
    </dgm:pt>
    <dgm:pt modelId="{C6EFA4B2-4A84-4F93-B8C3-8FFBD985DDD6}" type="pres">
      <dgm:prSet presAssocID="{44CB3AD0-0AC3-45D3-8CA8-F1F558762A01}" presName="node" presStyleLbl="node1" presStyleIdx="5" presStyleCnt="7" custLinFactNeighborX="-60143" custLinFactNeighborY="2103">
        <dgm:presLayoutVars>
          <dgm:bulletEnabled val="1"/>
        </dgm:presLayoutVars>
      </dgm:prSet>
      <dgm:spPr/>
    </dgm:pt>
    <dgm:pt modelId="{D4381A38-1D8F-4EA3-891B-FCD62140E164}" type="pres">
      <dgm:prSet presAssocID="{40AC67C5-2CA1-485E-BB16-C516D483A817}" presName="sibTrans" presStyleCnt="0"/>
      <dgm:spPr/>
    </dgm:pt>
    <dgm:pt modelId="{788542D7-298E-47DB-80DD-4F95517EEE5D}" type="pres">
      <dgm:prSet presAssocID="{C0CDF433-A16A-4240-A052-A742A7052118}" presName="node" presStyleLbl="node1" presStyleIdx="6" presStyleCnt="7" custLinFactNeighborX="-59986" custLinFactNeighborY="2804">
        <dgm:presLayoutVars>
          <dgm:bulletEnabled val="1"/>
        </dgm:presLayoutVars>
      </dgm:prSet>
      <dgm:spPr/>
    </dgm:pt>
  </dgm:ptLst>
  <dgm:cxnLst>
    <dgm:cxn modelId="{EBBA5720-929B-4DA9-80E4-AB8C7700AD22}" srcId="{F0DC6B11-379A-4B04-9932-E963C3EE29CB}" destId="{C0CDF433-A16A-4240-A052-A742A7052118}" srcOrd="6" destOrd="0" parTransId="{03021BA9-3205-49A1-AA10-7E531A5BE363}" sibTransId="{CB52A3B1-A6AB-424C-A257-E16D0311331E}"/>
    <dgm:cxn modelId="{32752C21-E72D-424F-A035-60D3EC790568}" srcId="{F0DC6B11-379A-4B04-9932-E963C3EE29CB}" destId="{22DD4CD1-73CD-4311-83B1-0C0F61986FCB}" srcOrd="0" destOrd="0" parTransId="{F7D26AAD-818D-4AEE-9EFE-416014B2182D}" sibTransId="{62223F24-81CB-46C4-9BF5-7F278D358224}"/>
    <dgm:cxn modelId="{2841642C-A528-4018-8E5D-E83680E5D906}" type="presOf" srcId="{22DD4CD1-73CD-4311-83B1-0C0F61986FCB}" destId="{12593C2D-0812-4EE1-97FD-DA8599F76CD2}" srcOrd="0" destOrd="0" presId="urn:microsoft.com/office/officeart/2005/8/layout/default"/>
    <dgm:cxn modelId="{E0F66831-78C8-4547-91D0-8B536059CE5A}" type="presOf" srcId="{1FA2723B-8757-4E42-90E2-E3AB26DCCEEA}" destId="{9EDFF64B-EAB6-433E-BEC9-9E4C9F722615}" srcOrd="0" destOrd="0" presId="urn:microsoft.com/office/officeart/2005/8/layout/default"/>
    <dgm:cxn modelId="{B68A2335-8A78-445C-AB1D-89D54B102625}" srcId="{F0DC6B11-379A-4B04-9932-E963C3EE29CB}" destId="{B0B6BAE9-5F7C-4AB9-802D-2DD0E3661891}" srcOrd="2" destOrd="0" parTransId="{34F1B322-099C-4DD5-BA9F-59592F68CAE3}" sibTransId="{C4A9812B-1FFA-4863-BEA1-F64017830519}"/>
    <dgm:cxn modelId="{CB215542-FD71-4E4D-8598-B6B196B4FBF5}" type="presOf" srcId="{C0CDF433-A16A-4240-A052-A742A7052118}" destId="{788542D7-298E-47DB-80DD-4F95517EEE5D}" srcOrd="0" destOrd="0" presId="urn:microsoft.com/office/officeart/2005/8/layout/default"/>
    <dgm:cxn modelId="{F4B69C47-7881-46D5-A08F-9034678D071F}" srcId="{F0DC6B11-379A-4B04-9932-E963C3EE29CB}" destId="{44CB3AD0-0AC3-45D3-8CA8-F1F558762A01}" srcOrd="5" destOrd="0" parTransId="{7BC18438-777D-47CE-B8F1-EC67540682F0}" sibTransId="{40AC67C5-2CA1-485E-BB16-C516D483A817}"/>
    <dgm:cxn modelId="{3826A252-F206-4F2E-A221-9F66BA8E95A7}" type="presOf" srcId="{2F298253-CCF8-4F6F-A940-C46CAA26068C}" destId="{4F4F9328-2420-498B-B3AD-F030761995FE}" srcOrd="0" destOrd="0" presId="urn:microsoft.com/office/officeart/2005/8/layout/default"/>
    <dgm:cxn modelId="{0A79F758-D59B-4E41-874F-9A83FEA45ED8}" srcId="{F0DC6B11-379A-4B04-9932-E963C3EE29CB}" destId="{2F298253-CCF8-4F6F-A940-C46CAA26068C}" srcOrd="1" destOrd="0" parTransId="{CD41724F-FF75-4E35-AA73-0BD09BD7674E}" sibTransId="{B1D38FF0-3C50-4532-A5FF-3DBEE4ED04CB}"/>
    <dgm:cxn modelId="{B5A02990-9DEF-4294-85E2-12A573828230}" type="presOf" srcId="{F0DC6B11-379A-4B04-9932-E963C3EE29CB}" destId="{2A3CEE34-F03D-4A85-8AB5-55D5340BA174}" srcOrd="0" destOrd="0" presId="urn:microsoft.com/office/officeart/2005/8/layout/default"/>
    <dgm:cxn modelId="{50C54991-70C2-4298-84B7-B0AE4FD51A96}" type="presOf" srcId="{B0B6BAE9-5F7C-4AB9-802D-2DD0E3661891}" destId="{6F2D4882-4389-4718-9723-A4B7C9711381}" srcOrd="0" destOrd="0" presId="urn:microsoft.com/office/officeart/2005/8/layout/default"/>
    <dgm:cxn modelId="{41C184A3-8661-4EA9-A279-EBA085E5B75A}" type="presOf" srcId="{CE8AB8AE-075D-4E56-8276-C78D351B4444}" destId="{4B3C90EA-2E52-4586-BBFC-1F03A5F578A8}" srcOrd="0" destOrd="0" presId="urn:microsoft.com/office/officeart/2005/8/layout/default"/>
    <dgm:cxn modelId="{DFC6E1F0-F787-4890-BA45-FA0628BE3EE8}" srcId="{F0DC6B11-379A-4B04-9932-E963C3EE29CB}" destId="{CE8AB8AE-075D-4E56-8276-C78D351B4444}" srcOrd="4" destOrd="0" parTransId="{368587AC-D205-4701-8DA5-8F5F9422865E}" sibTransId="{70C74B0D-8C91-4A4C-B82E-8FE61CC1AAE6}"/>
    <dgm:cxn modelId="{5701D9F5-ED65-4C18-ACF4-1E5963D7BA3E}" srcId="{F0DC6B11-379A-4B04-9932-E963C3EE29CB}" destId="{1FA2723B-8757-4E42-90E2-E3AB26DCCEEA}" srcOrd="3" destOrd="0" parTransId="{F8E6D25D-5DF6-4F7E-B542-3109A77E3103}" sibTransId="{3D41CE51-512C-4FC2-8AEA-EE2B40462459}"/>
    <dgm:cxn modelId="{C14851FC-210D-4646-9BF5-E59D2BBCA2F4}" type="presOf" srcId="{44CB3AD0-0AC3-45D3-8CA8-F1F558762A01}" destId="{C6EFA4B2-4A84-4F93-B8C3-8FFBD985DDD6}" srcOrd="0" destOrd="0" presId="urn:microsoft.com/office/officeart/2005/8/layout/default"/>
    <dgm:cxn modelId="{9D004003-B748-4C7D-9D0E-E556C474DABD}" type="presParOf" srcId="{2A3CEE34-F03D-4A85-8AB5-55D5340BA174}" destId="{12593C2D-0812-4EE1-97FD-DA8599F76CD2}" srcOrd="0" destOrd="0" presId="urn:microsoft.com/office/officeart/2005/8/layout/default"/>
    <dgm:cxn modelId="{1FFC1F37-FD9F-4E77-8CF6-6D0249010285}" type="presParOf" srcId="{2A3CEE34-F03D-4A85-8AB5-55D5340BA174}" destId="{CCFAC349-C4BF-4170-B7C0-EB9FA97763A0}" srcOrd="1" destOrd="0" presId="urn:microsoft.com/office/officeart/2005/8/layout/default"/>
    <dgm:cxn modelId="{1904F3E8-C588-4B5A-B2D0-936B5917D761}" type="presParOf" srcId="{2A3CEE34-F03D-4A85-8AB5-55D5340BA174}" destId="{4F4F9328-2420-498B-B3AD-F030761995FE}" srcOrd="2" destOrd="0" presId="urn:microsoft.com/office/officeart/2005/8/layout/default"/>
    <dgm:cxn modelId="{C9AA9A47-D8E5-43FB-8562-DE10726E55D8}" type="presParOf" srcId="{2A3CEE34-F03D-4A85-8AB5-55D5340BA174}" destId="{CCC9DE9E-B0AB-49CD-919F-2F922EF7F856}" srcOrd="3" destOrd="0" presId="urn:microsoft.com/office/officeart/2005/8/layout/default"/>
    <dgm:cxn modelId="{AC128C54-735F-45E5-9284-C95DC74DC837}" type="presParOf" srcId="{2A3CEE34-F03D-4A85-8AB5-55D5340BA174}" destId="{6F2D4882-4389-4718-9723-A4B7C9711381}" srcOrd="4" destOrd="0" presId="urn:microsoft.com/office/officeart/2005/8/layout/default"/>
    <dgm:cxn modelId="{844FF021-0883-4C49-9BBA-1662CC5F9FE5}" type="presParOf" srcId="{2A3CEE34-F03D-4A85-8AB5-55D5340BA174}" destId="{16E91F78-08B3-45F7-A95E-24DA1F48158B}" srcOrd="5" destOrd="0" presId="urn:microsoft.com/office/officeart/2005/8/layout/default"/>
    <dgm:cxn modelId="{B50C5401-8597-4950-8271-AAA57720D07B}" type="presParOf" srcId="{2A3CEE34-F03D-4A85-8AB5-55D5340BA174}" destId="{9EDFF64B-EAB6-433E-BEC9-9E4C9F722615}" srcOrd="6" destOrd="0" presId="urn:microsoft.com/office/officeart/2005/8/layout/default"/>
    <dgm:cxn modelId="{6A1423C5-94A2-4AA1-B49D-82A4B6350251}" type="presParOf" srcId="{2A3CEE34-F03D-4A85-8AB5-55D5340BA174}" destId="{CDD1B4D1-7E7C-49A0-AA80-A98B36B482BC}" srcOrd="7" destOrd="0" presId="urn:microsoft.com/office/officeart/2005/8/layout/default"/>
    <dgm:cxn modelId="{D5762963-F3CB-4941-B837-5661911FA335}" type="presParOf" srcId="{2A3CEE34-F03D-4A85-8AB5-55D5340BA174}" destId="{4B3C90EA-2E52-4586-BBFC-1F03A5F578A8}" srcOrd="8" destOrd="0" presId="urn:microsoft.com/office/officeart/2005/8/layout/default"/>
    <dgm:cxn modelId="{C5A9D602-5A8A-4B7E-8F25-09372646B9EA}" type="presParOf" srcId="{2A3CEE34-F03D-4A85-8AB5-55D5340BA174}" destId="{592C604A-9835-43BD-ABB7-315241A8A998}" srcOrd="9" destOrd="0" presId="urn:microsoft.com/office/officeart/2005/8/layout/default"/>
    <dgm:cxn modelId="{DBE9820A-740C-4442-8AD6-C9934E273033}" type="presParOf" srcId="{2A3CEE34-F03D-4A85-8AB5-55D5340BA174}" destId="{C6EFA4B2-4A84-4F93-B8C3-8FFBD985DDD6}" srcOrd="10" destOrd="0" presId="urn:microsoft.com/office/officeart/2005/8/layout/default"/>
    <dgm:cxn modelId="{B474D3C1-9F81-4007-8175-0E5A35E65A41}" type="presParOf" srcId="{2A3CEE34-F03D-4A85-8AB5-55D5340BA174}" destId="{D4381A38-1D8F-4EA3-891B-FCD62140E164}" srcOrd="11" destOrd="0" presId="urn:microsoft.com/office/officeart/2005/8/layout/default"/>
    <dgm:cxn modelId="{CF1B5896-497C-4972-96AC-3A4F5FA0C2DF}" type="presParOf" srcId="{2A3CEE34-F03D-4A85-8AB5-55D5340BA174}" destId="{788542D7-298E-47DB-80DD-4F95517EEE5D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72DE84-A55F-4ADE-BA00-DE928CEFE65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7041885-85FA-4AB4-BCD4-50975971082A}">
      <dgm:prSet phldrT="[Tekst]" custT="1"/>
      <dgm:spPr/>
      <dgm:t>
        <a:bodyPr/>
        <a:lstStyle/>
        <a:p>
          <a:r>
            <a:rPr lang="pl-PL" sz="3200" b="1" dirty="0"/>
            <a:t>Zadania finansowane </a:t>
          </a:r>
          <a:br>
            <a:rPr lang="pl-PL" sz="3200" b="1" dirty="0"/>
          </a:br>
          <a:r>
            <a:rPr lang="pl-PL" sz="3200" b="1" dirty="0"/>
            <a:t>z innych źródeł</a:t>
          </a:r>
          <a:endParaRPr lang="pl-PL" sz="3200" dirty="0"/>
        </a:p>
      </dgm:t>
    </dgm:pt>
    <dgm:pt modelId="{BCE342BC-2188-4D2C-A249-09DF0DC156DD}" type="parTrans" cxnId="{3675FC80-F3C0-45F0-8AE1-A6FEEDC45028}">
      <dgm:prSet/>
      <dgm:spPr/>
      <dgm:t>
        <a:bodyPr/>
        <a:lstStyle/>
        <a:p>
          <a:endParaRPr lang="pl-PL"/>
        </a:p>
      </dgm:t>
    </dgm:pt>
    <dgm:pt modelId="{C808B47F-CD8B-4E60-AE3D-ECCC65701021}" type="sibTrans" cxnId="{3675FC80-F3C0-45F0-8AE1-A6FEEDC45028}">
      <dgm:prSet/>
      <dgm:spPr/>
      <dgm:t>
        <a:bodyPr/>
        <a:lstStyle/>
        <a:p>
          <a:endParaRPr lang="pl-PL"/>
        </a:p>
      </dgm:t>
    </dgm:pt>
    <dgm:pt modelId="{2DACF502-D1BD-46F6-A7C6-584EC7A89E70}">
      <dgm:prSet phldrT="[Tekst]" custT="1"/>
      <dgm:spPr/>
      <dgm:t>
        <a:bodyPr/>
        <a:lstStyle/>
        <a:p>
          <a:pPr>
            <a:buNone/>
          </a:pPr>
          <a:r>
            <a:rPr lang="pl-PL" sz="1800" b="1" i="0" dirty="0"/>
            <a:t>Interwencja I.14.2 Kompleksowe doradztwo rolnicze</a:t>
          </a:r>
          <a:endParaRPr lang="pl-PL" sz="1800" dirty="0"/>
        </a:p>
      </dgm:t>
    </dgm:pt>
    <dgm:pt modelId="{C6C89AF5-DD66-4886-A5EE-44F14D1C9970}" type="parTrans" cxnId="{CC4BCED9-7245-400C-A4EA-2616F12A98D2}">
      <dgm:prSet/>
      <dgm:spPr/>
      <dgm:t>
        <a:bodyPr/>
        <a:lstStyle/>
        <a:p>
          <a:endParaRPr lang="pl-PL" sz="4000"/>
        </a:p>
      </dgm:t>
    </dgm:pt>
    <dgm:pt modelId="{ED1DE2B2-195D-4B04-BF52-2C823C832ED8}" type="sibTrans" cxnId="{CC4BCED9-7245-400C-A4EA-2616F12A98D2}">
      <dgm:prSet/>
      <dgm:spPr/>
      <dgm:t>
        <a:bodyPr/>
        <a:lstStyle/>
        <a:p>
          <a:endParaRPr lang="pl-PL"/>
        </a:p>
      </dgm:t>
    </dgm:pt>
    <dgm:pt modelId="{DD567B00-9488-434C-A39D-767176B80C35}">
      <dgm:prSet custT="1"/>
      <dgm:spPr/>
      <dgm:t>
        <a:bodyPr/>
        <a:lstStyle/>
        <a:p>
          <a:pPr>
            <a:buNone/>
          </a:pPr>
          <a:r>
            <a:rPr lang="pl-PL" sz="1800" b="0" i="0" dirty="0"/>
            <a:t>I.14.2.1 Kompleksowe programy doradcze</a:t>
          </a:r>
          <a:endParaRPr lang="pl-PL" sz="1800" b="0" dirty="0"/>
        </a:p>
      </dgm:t>
    </dgm:pt>
    <dgm:pt modelId="{314912CD-0A0F-41B5-B4CF-4C8E5DE90F30}" type="parTrans" cxnId="{D563FE25-FAAC-4528-92EF-7A207E9D58C6}">
      <dgm:prSet/>
      <dgm:spPr/>
      <dgm:t>
        <a:bodyPr/>
        <a:lstStyle/>
        <a:p>
          <a:endParaRPr lang="pl-PL" sz="4000"/>
        </a:p>
      </dgm:t>
    </dgm:pt>
    <dgm:pt modelId="{60671494-C26C-4535-969A-F4E901EF7AD9}" type="sibTrans" cxnId="{D563FE25-FAAC-4528-92EF-7A207E9D58C6}">
      <dgm:prSet/>
      <dgm:spPr/>
      <dgm:t>
        <a:bodyPr/>
        <a:lstStyle/>
        <a:p>
          <a:endParaRPr lang="pl-PL"/>
        </a:p>
      </dgm:t>
    </dgm:pt>
    <dgm:pt modelId="{3A4908FF-3B76-4F48-87AA-E2352F971492}">
      <dgm:prSet phldrT="[Tekst]" custT="1"/>
      <dgm:spPr/>
      <dgm:t>
        <a:bodyPr/>
        <a:lstStyle/>
        <a:p>
          <a:pPr>
            <a:buNone/>
          </a:pPr>
          <a:r>
            <a:rPr lang="pl-PL" sz="1800" b="0" i="0" dirty="0"/>
            <a:t>Interwencja I.14.2.2. Doradztwo grupowe</a:t>
          </a:r>
          <a:endParaRPr lang="pl-PL" sz="1800" b="0" dirty="0"/>
        </a:p>
      </dgm:t>
    </dgm:pt>
    <dgm:pt modelId="{7A0BAE57-82F5-4B69-AAB6-8E600BAB2A46}" type="parTrans" cxnId="{4C6F7969-B395-4049-B796-22C79072D017}">
      <dgm:prSet/>
      <dgm:spPr/>
      <dgm:t>
        <a:bodyPr/>
        <a:lstStyle/>
        <a:p>
          <a:endParaRPr lang="pl-PL" sz="4000"/>
        </a:p>
      </dgm:t>
    </dgm:pt>
    <dgm:pt modelId="{8CEFB6B4-1CE1-4692-9FC4-F0EEA0A16BD8}" type="sibTrans" cxnId="{4C6F7969-B395-4049-B796-22C79072D017}">
      <dgm:prSet/>
      <dgm:spPr/>
      <dgm:t>
        <a:bodyPr/>
        <a:lstStyle/>
        <a:p>
          <a:endParaRPr lang="pl-PL"/>
        </a:p>
      </dgm:t>
    </dgm:pt>
    <dgm:pt modelId="{69554534-4B2C-47A8-8BE5-41BD834B3197}">
      <dgm:prSet phldrT="[Tekst]" custT="1"/>
      <dgm:spPr/>
      <dgm:t>
        <a:bodyPr/>
        <a:lstStyle/>
        <a:p>
          <a:pPr>
            <a:buNone/>
          </a:pPr>
          <a:r>
            <a:rPr lang="pl-PL" sz="1800" b="1" dirty="0"/>
            <a:t>Książki rachunkowości – Polski FSDN</a:t>
          </a:r>
        </a:p>
      </dgm:t>
    </dgm:pt>
    <dgm:pt modelId="{896D9B70-C68B-4CE6-98E3-C6CADD7F0038}" type="parTrans" cxnId="{7C9D4E93-45F7-4EFD-9F7B-7A9BB19FBEE2}">
      <dgm:prSet/>
      <dgm:spPr/>
      <dgm:t>
        <a:bodyPr/>
        <a:lstStyle/>
        <a:p>
          <a:endParaRPr lang="pl-PL" sz="4000"/>
        </a:p>
      </dgm:t>
    </dgm:pt>
    <dgm:pt modelId="{09932EF1-CE33-417E-84F7-BB34DFA6F6B8}" type="sibTrans" cxnId="{7C9D4E93-45F7-4EFD-9F7B-7A9BB19FBEE2}">
      <dgm:prSet/>
      <dgm:spPr/>
      <dgm:t>
        <a:bodyPr/>
        <a:lstStyle/>
        <a:p>
          <a:endParaRPr lang="pl-PL"/>
        </a:p>
      </dgm:t>
    </dgm:pt>
    <dgm:pt modelId="{76AE5E48-788B-48C4-A849-C58469E4B2FE}">
      <dgm:prSet phldrT="[Tekst]" custT="1"/>
      <dgm:spPr/>
      <dgm:t>
        <a:bodyPr/>
        <a:lstStyle/>
        <a:p>
          <a:pPr>
            <a:buNone/>
          </a:pPr>
          <a:r>
            <a:rPr lang="pl-PL" sz="1800" dirty="0"/>
            <a:t>Zbieranie danych rachunkowych, środowiskowych i społecznych</a:t>
          </a:r>
        </a:p>
      </dgm:t>
    </dgm:pt>
    <dgm:pt modelId="{5E9B9149-9BE2-400C-AB51-E3933E83EF50}" type="parTrans" cxnId="{1F247E7A-2ED1-41DE-A5A3-4011057A7928}">
      <dgm:prSet/>
      <dgm:spPr/>
      <dgm:t>
        <a:bodyPr/>
        <a:lstStyle/>
        <a:p>
          <a:endParaRPr lang="pl-PL" sz="4000"/>
        </a:p>
      </dgm:t>
    </dgm:pt>
    <dgm:pt modelId="{1D0F15E0-5864-4EB5-A959-87F1927CBDD8}" type="sibTrans" cxnId="{1F247E7A-2ED1-41DE-A5A3-4011057A7928}">
      <dgm:prSet/>
      <dgm:spPr/>
      <dgm:t>
        <a:bodyPr/>
        <a:lstStyle/>
        <a:p>
          <a:endParaRPr lang="pl-PL"/>
        </a:p>
      </dgm:t>
    </dgm:pt>
    <dgm:pt modelId="{7D9A6075-B0F1-4BBE-8F1F-5862F03179B3}">
      <dgm:prSet phldrT="[Tekst]" custT="1"/>
      <dgm:spPr/>
      <dgm:t>
        <a:bodyPr/>
        <a:lstStyle/>
        <a:p>
          <a:pPr>
            <a:buNone/>
          </a:pPr>
          <a:r>
            <a:rPr lang="pl-PL" sz="1800" b="1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Szkolenia podstawowe dla rolników w ramach interwencji I.14.1 Doskonalenie zawodowe rolników realizowanej w ramach Planu Strategicznego dla Wspólnej Polityki Rolnej na lata 2023–2029</a:t>
          </a:r>
          <a:endParaRPr lang="pl-PL" sz="1800" b="1" dirty="0">
            <a:solidFill>
              <a:schemeClr val="bg1"/>
            </a:solidFill>
          </a:endParaRPr>
        </a:p>
      </dgm:t>
    </dgm:pt>
    <dgm:pt modelId="{628C594C-D13A-4041-8D5F-A6F26E2E1793}" type="parTrans" cxnId="{E57258D6-E6C7-4F18-BCA9-56FCE3430426}">
      <dgm:prSet/>
      <dgm:spPr/>
      <dgm:t>
        <a:bodyPr/>
        <a:lstStyle/>
        <a:p>
          <a:endParaRPr lang="pl-PL" sz="4000"/>
        </a:p>
      </dgm:t>
    </dgm:pt>
    <dgm:pt modelId="{453F462A-C66C-4575-B067-DC902E74D72B}" type="sibTrans" cxnId="{E57258D6-E6C7-4F18-BCA9-56FCE3430426}">
      <dgm:prSet/>
      <dgm:spPr/>
      <dgm:t>
        <a:bodyPr/>
        <a:lstStyle/>
        <a:p>
          <a:endParaRPr lang="pl-PL"/>
        </a:p>
      </dgm:t>
    </dgm:pt>
    <dgm:pt modelId="{39614649-1A0B-40FB-8BF3-9FFBA6E4E8AB}">
      <dgm:prSet phldrT="[Tekst]" custT="1"/>
      <dgm:spPr/>
      <dgm:t>
        <a:bodyPr/>
        <a:lstStyle/>
        <a:p>
          <a:pPr>
            <a:buNone/>
          </a:pPr>
          <a:r>
            <a:rPr lang="pl-PL" sz="1800" dirty="0"/>
            <a:t>Dostarczanie danych rachunkowych, środowiskowych i społecznych</a:t>
          </a:r>
        </a:p>
      </dgm:t>
    </dgm:pt>
    <dgm:pt modelId="{25DC4C63-A184-4D14-B9DC-8AD22CB5CC49}" type="parTrans" cxnId="{99D6D796-0649-45B8-A92E-C2375D5BC9D9}">
      <dgm:prSet/>
      <dgm:spPr/>
      <dgm:t>
        <a:bodyPr/>
        <a:lstStyle/>
        <a:p>
          <a:endParaRPr lang="pl-PL" sz="4000"/>
        </a:p>
      </dgm:t>
    </dgm:pt>
    <dgm:pt modelId="{6FA5CF3E-F873-48D9-80AF-A9F75AA14101}" type="sibTrans" cxnId="{99D6D796-0649-45B8-A92E-C2375D5BC9D9}">
      <dgm:prSet/>
      <dgm:spPr/>
      <dgm:t>
        <a:bodyPr/>
        <a:lstStyle/>
        <a:p>
          <a:endParaRPr lang="pl-PL"/>
        </a:p>
      </dgm:t>
    </dgm:pt>
    <dgm:pt modelId="{B820E27D-AD53-4845-A313-D0541416D18B}" type="pres">
      <dgm:prSet presAssocID="{F372DE84-A55F-4ADE-BA00-DE928CEFE65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D7E0272-87CD-4EB3-A7FF-BB52BCD6C2A2}" type="pres">
      <dgm:prSet presAssocID="{97041885-85FA-4AB4-BCD4-50975971082A}" presName="root1" presStyleCnt="0"/>
      <dgm:spPr/>
    </dgm:pt>
    <dgm:pt modelId="{4D20B6DF-E918-41AD-A4F6-6B97FC193973}" type="pres">
      <dgm:prSet presAssocID="{97041885-85FA-4AB4-BCD4-50975971082A}" presName="LevelOneTextNode" presStyleLbl="node0" presStyleIdx="0" presStyleCnt="1" custScaleX="155340" custScaleY="124393" custLinFactX="-17876" custLinFactNeighborX="-100000">
        <dgm:presLayoutVars>
          <dgm:chPref val="3"/>
        </dgm:presLayoutVars>
      </dgm:prSet>
      <dgm:spPr/>
    </dgm:pt>
    <dgm:pt modelId="{73A9FFB4-B9FF-4FFE-92B3-8A9A721C5C5E}" type="pres">
      <dgm:prSet presAssocID="{97041885-85FA-4AB4-BCD4-50975971082A}" presName="level2hierChild" presStyleCnt="0"/>
      <dgm:spPr/>
    </dgm:pt>
    <dgm:pt modelId="{11352586-E1DB-4F22-8F69-86BF1B67214C}" type="pres">
      <dgm:prSet presAssocID="{C6C89AF5-DD66-4886-A5EE-44F14D1C9970}" presName="conn2-1" presStyleLbl="parChTrans1D2" presStyleIdx="0" presStyleCnt="3"/>
      <dgm:spPr/>
    </dgm:pt>
    <dgm:pt modelId="{E7F39435-BC81-433F-9ED5-5DBA12CF6EBB}" type="pres">
      <dgm:prSet presAssocID="{C6C89AF5-DD66-4886-A5EE-44F14D1C9970}" presName="connTx" presStyleLbl="parChTrans1D2" presStyleIdx="0" presStyleCnt="3"/>
      <dgm:spPr/>
    </dgm:pt>
    <dgm:pt modelId="{6A50FD9E-680B-4A18-B253-02E296714859}" type="pres">
      <dgm:prSet presAssocID="{2DACF502-D1BD-46F6-A7C6-584EC7A89E70}" presName="root2" presStyleCnt="0"/>
      <dgm:spPr/>
    </dgm:pt>
    <dgm:pt modelId="{1CE1121B-07C4-421F-ABF0-2488CA04AE8E}" type="pres">
      <dgm:prSet presAssocID="{2DACF502-D1BD-46F6-A7C6-584EC7A89E70}" presName="LevelTwoTextNode" presStyleLbl="node2" presStyleIdx="0" presStyleCnt="3">
        <dgm:presLayoutVars>
          <dgm:chPref val="3"/>
        </dgm:presLayoutVars>
      </dgm:prSet>
      <dgm:spPr/>
    </dgm:pt>
    <dgm:pt modelId="{C438FC89-B9C4-4AE7-83CA-5E1C1FE61AE3}" type="pres">
      <dgm:prSet presAssocID="{2DACF502-D1BD-46F6-A7C6-584EC7A89E70}" presName="level3hierChild" presStyleCnt="0"/>
      <dgm:spPr/>
    </dgm:pt>
    <dgm:pt modelId="{D68F5E35-41A7-4D55-92C6-DD34018957F0}" type="pres">
      <dgm:prSet presAssocID="{314912CD-0A0F-41B5-B4CF-4C8E5DE90F30}" presName="conn2-1" presStyleLbl="parChTrans1D3" presStyleIdx="0" presStyleCnt="4"/>
      <dgm:spPr/>
    </dgm:pt>
    <dgm:pt modelId="{E9B51A70-8FAE-4B18-AD53-A37F84FF3B86}" type="pres">
      <dgm:prSet presAssocID="{314912CD-0A0F-41B5-B4CF-4C8E5DE90F30}" presName="connTx" presStyleLbl="parChTrans1D3" presStyleIdx="0" presStyleCnt="4"/>
      <dgm:spPr/>
    </dgm:pt>
    <dgm:pt modelId="{0DE368D5-C4BE-4D24-BA8D-11641F8D890D}" type="pres">
      <dgm:prSet presAssocID="{DD567B00-9488-434C-A39D-767176B80C35}" presName="root2" presStyleCnt="0"/>
      <dgm:spPr/>
    </dgm:pt>
    <dgm:pt modelId="{1A5618C3-ED16-4662-8B53-2357E96FCD31}" type="pres">
      <dgm:prSet presAssocID="{DD567B00-9488-434C-A39D-767176B80C35}" presName="LevelTwoTextNode" presStyleLbl="node3" presStyleIdx="0" presStyleCnt="4">
        <dgm:presLayoutVars>
          <dgm:chPref val="3"/>
        </dgm:presLayoutVars>
      </dgm:prSet>
      <dgm:spPr/>
    </dgm:pt>
    <dgm:pt modelId="{3A936A4F-D793-444F-8128-ED3A84D056C1}" type="pres">
      <dgm:prSet presAssocID="{DD567B00-9488-434C-A39D-767176B80C35}" presName="level3hierChild" presStyleCnt="0"/>
      <dgm:spPr/>
    </dgm:pt>
    <dgm:pt modelId="{42F9A179-24AA-47BE-A0F1-081800DC0045}" type="pres">
      <dgm:prSet presAssocID="{7A0BAE57-82F5-4B69-AAB6-8E600BAB2A46}" presName="conn2-1" presStyleLbl="parChTrans1D3" presStyleIdx="1" presStyleCnt="4"/>
      <dgm:spPr/>
    </dgm:pt>
    <dgm:pt modelId="{0F262C81-0292-4866-B7DD-2A6971423F44}" type="pres">
      <dgm:prSet presAssocID="{7A0BAE57-82F5-4B69-AAB6-8E600BAB2A46}" presName="connTx" presStyleLbl="parChTrans1D3" presStyleIdx="1" presStyleCnt="4"/>
      <dgm:spPr/>
    </dgm:pt>
    <dgm:pt modelId="{DFBDB1A2-C38A-4BCE-99DB-E502B92AA68D}" type="pres">
      <dgm:prSet presAssocID="{3A4908FF-3B76-4F48-87AA-E2352F971492}" presName="root2" presStyleCnt="0"/>
      <dgm:spPr/>
    </dgm:pt>
    <dgm:pt modelId="{8ED54914-054C-441E-9179-3C226EB87D20}" type="pres">
      <dgm:prSet presAssocID="{3A4908FF-3B76-4F48-87AA-E2352F971492}" presName="LevelTwoTextNode" presStyleLbl="node3" presStyleIdx="1" presStyleCnt="4">
        <dgm:presLayoutVars>
          <dgm:chPref val="3"/>
        </dgm:presLayoutVars>
      </dgm:prSet>
      <dgm:spPr/>
    </dgm:pt>
    <dgm:pt modelId="{84CE6AE7-2DC4-4D86-9E89-587A86BE3826}" type="pres">
      <dgm:prSet presAssocID="{3A4908FF-3B76-4F48-87AA-E2352F971492}" presName="level3hierChild" presStyleCnt="0"/>
      <dgm:spPr/>
    </dgm:pt>
    <dgm:pt modelId="{D640340C-D842-4D7E-82C0-80ADC4992373}" type="pres">
      <dgm:prSet presAssocID="{896D9B70-C68B-4CE6-98E3-C6CADD7F0038}" presName="conn2-1" presStyleLbl="parChTrans1D2" presStyleIdx="1" presStyleCnt="3"/>
      <dgm:spPr/>
    </dgm:pt>
    <dgm:pt modelId="{5A80EBEB-632C-4373-A297-8C7F79D3BD18}" type="pres">
      <dgm:prSet presAssocID="{896D9B70-C68B-4CE6-98E3-C6CADD7F0038}" presName="connTx" presStyleLbl="parChTrans1D2" presStyleIdx="1" presStyleCnt="3"/>
      <dgm:spPr/>
    </dgm:pt>
    <dgm:pt modelId="{B6CFBB8E-4A71-4D8F-8638-AD3985345599}" type="pres">
      <dgm:prSet presAssocID="{69554534-4B2C-47A8-8BE5-41BD834B3197}" presName="root2" presStyleCnt="0"/>
      <dgm:spPr/>
    </dgm:pt>
    <dgm:pt modelId="{68D7716E-1054-4E84-98CF-4F22BB9A9368}" type="pres">
      <dgm:prSet presAssocID="{69554534-4B2C-47A8-8BE5-41BD834B3197}" presName="LevelTwoTextNode" presStyleLbl="node2" presStyleIdx="1" presStyleCnt="3" custScaleY="123332" custLinFactNeighborX="1629" custLinFactNeighborY="-31578">
        <dgm:presLayoutVars>
          <dgm:chPref val="3"/>
        </dgm:presLayoutVars>
      </dgm:prSet>
      <dgm:spPr/>
    </dgm:pt>
    <dgm:pt modelId="{E5325DB2-1538-4F97-80F5-8A22DD9A1485}" type="pres">
      <dgm:prSet presAssocID="{69554534-4B2C-47A8-8BE5-41BD834B3197}" presName="level3hierChild" presStyleCnt="0"/>
      <dgm:spPr/>
    </dgm:pt>
    <dgm:pt modelId="{D132A4D9-7FEB-49C3-9502-B9A549927F1A}" type="pres">
      <dgm:prSet presAssocID="{5E9B9149-9BE2-400C-AB51-E3933E83EF50}" presName="conn2-1" presStyleLbl="parChTrans1D3" presStyleIdx="2" presStyleCnt="4"/>
      <dgm:spPr/>
    </dgm:pt>
    <dgm:pt modelId="{9BAE302D-760F-4AC1-9E28-238791CF39A2}" type="pres">
      <dgm:prSet presAssocID="{5E9B9149-9BE2-400C-AB51-E3933E83EF50}" presName="connTx" presStyleLbl="parChTrans1D3" presStyleIdx="2" presStyleCnt="4"/>
      <dgm:spPr/>
    </dgm:pt>
    <dgm:pt modelId="{02F49213-4A59-4647-8CBB-9DD2366A5AB4}" type="pres">
      <dgm:prSet presAssocID="{76AE5E48-788B-48C4-A849-C58469E4B2FE}" presName="root2" presStyleCnt="0"/>
      <dgm:spPr/>
    </dgm:pt>
    <dgm:pt modelId="{BDC3671B-771C-41C4-AD1B-63E6CADFD66D}" type="pres">
      <dgm:prSet presAssocID="{76AE5E48-788B-48C4-A849-C58469E4B2FE}" presName="LevelTwoTextNode" presStyleLbl="node3" presStyleIdx="2" presStyleCnt="4" custScaleX="145428">
        <dgm:presLayoutVars>
          <dgm:chPref val="3"/>
        </dgm:presLayoutVars>
      </dgm:prSet>
      <dgm:spPr/>
    </dgm:pt>
    <dgm:pt modelId="{24E4D641-2B7F-4C1D-BF44-D3B94ADD9D51}" type="pres">
      <dgm:prSet presAssocID="{76AE5E48-788B-48C4-A849-C58469E4B2FE}" presName="level3hierChild" presStyleCnt="0"/>
      <dgm:spPr/>
    </dgm:pt>
    <dgm:pt modelId="{DCB04A8E-62B5-4678-A596-33D46124F57B}" type="pres">
      <dgm:prSet presAssocID="{25DC4C63-A184-4D14-B9DC-8AD22CB5CC49}" presName="conn2-1" presStyleLbl="parChTrans1D3" presStyleIdx="3" presStyleCnt="4"/>
      <dgm:spPr/>
    </dgm:pt>
    <dgm:pt modelId="{815B0106-7B4D-461C-95DF-D231B7BBAD89}" type="pres">
      <dgm:prSet presAssocID="{25DC4C63-A184-4D14-B9DC-8AD22CB5CC49}" presName="connTx" presStyleLbl="parChTrans1D3" presStyleIdx="3" presStyleCnt="4"/>
      <dgm:spPr/>
    </dgm:pt>
    <dgm:pt modelId="{93FC4E5A-3262-43EB-81A8-372A9CC49AB2}" type="pres">
      <dgm:prSet presAssocID="{39614649-1A0B-40FB-8BF3-9FFBA6E4E8AB}" presName="root2" presStyleCnt="0"/>
      <dgm:spPr/>
    </dgm:pt>
    <dgm:pt modelId="{F605858A-D7F7-4F94-BE17-D729A08446CA}" type="pres">
      <dgm:prSet presAssocID="{39614649-1A0B-40FB-8BF3-9FFBA6E4E8AB}" presName="LevelTwoTextNode" presStyleLbl="node3" presStyleIdx="3" presStyleCnt="4" custScaleX="145393">
        <dgm:presLayoutVars>
          <dgm:chPref val="3"/>
        </dgm:presLayoutVars>
      </dgm:prSet>
      <dgm:spPr/>
    </dgm:pt>
    <dgm:pt modelId="{9221E682-AF3F-40F8-93EC-9500AC3429FD}" type="pres">
      <dgm:prSet presAssocID="{39614649-1A0B-40FB-8BF3-9FFBA6E4E8AB}" presName="level3hierChild" presStyleCnt="0"/>
      <dgm:spPr/>
    </dgm:pt>
    <dgm:pt modelId="{E96731B4-FC7A-4D30-AC47-1CAB5527FAFF}" type="pres">
      <dgm:prSet presAssocID="{628C594C-D13A-4041-8D5F-A6F26E2E1793}" presName="conn2-1" presStyleLbl="parChTrans1D2" presStyleIdx="2" presStyleCnt="3"/>
      <dgm:spPr/>
    </dgm:pt>
    <dgm:pt modelId="{4BAEDB6E-AD79-4667-956B-C44FFD6938D8}" type="pres">
      <dgm:prSet presAssocID="{628C594C-D13A-4041-8D5F-A6F26E2E1793}" presName="connTx" presStyleLbl="parChTrans1D2" presStyleIdx="2" presStyleCnt="3"/>
      <dgm:spPr/>
    </dgm:pt>
    <dgm:pt modelId="{A8AB09B5-C56A-479A-810E-06B17B17B68C}" type="pres">
      <dgm:prSet presAssocID="{7D9A6075-B0F1-4BBE-8F1F-5862F03179B3}" presName="root2" presStyleCnt="0"/>
      <dgm:spPr/>
    </dgm:pt>
    <dgm:pt modelId="{A482AB4F-1767-45DC-992E-C0EC044D26C3}" type="pres">
      <dgm:prSet presAssocID="{7D9A6075-B0F1-4BBE-8F1F-5862F03179B3}" presName="LevelTwoTextNode" presStyleLbl="node2" presStyleIdx="2" presStyleCnt="3" custScaleX="244187" custScaleY="98763" custLinFactNeighborX="-1067" custLinFactNeighborY="42015">
        <dgm:presLayoutVars>
          <dgm:chPref val="3"/>
        </dgm:presLayoutVars>
      </dgm:prSet>
      <dgm:spPr/>
    </dgm:pt>
    <dgm:pt modelId="{B87C2D0A-D11E-4A50-8548-9630DFC3DE8D}" type="pres">
      <dgm:prSet presAssocID="{7D9A6075-B0F1-4BBE-8F1F-5862F03179B3}" presName="level3hierChild" presStyleCnt="0"/>
      <dgm:spPr/>
    </dgm:pt>
  </dgm:ptLst>
  <dgm:cxnLst>
    <dgm:cxn modelId="{1D557502-EE49-41D4-B1A5-78B2B5DD9B8A}" type="presOf" srcId="{76AE5E48-788B-48C4-A849-C58469E4B2FE}" destId="{BDC3671B-771C-41C4-AD1B-63E6CADFD66D}" srcOrd="0" destOrd="0" presId="urn:microsoft.com/office/officeart/2008/layout/HorizontalMultiLevelHierarchy"/>
    <dgm:cxn modelId="{9A33A91E-809B-4391-A139-AD2596929BD0}" type="presOf" srcId="{7A0BAE57-82F5-4B69-AAB6-8E600BAB2A46}" destId="{0F262C81-0292-4866-B7DD-2A6971423F44}" srcOrd="1" destOrd="0" presId="urn:microsoft.com/office/officeart/2008/layout/HorizontalMultiLevelHierarchy"/>
    <dgm:cxn modelId="{D563FE25-FAAC-4528-92EF-7A207E9D58C6}" srcId="{2DACF502-D1BD-46F6-A7C6-584EC7A89E70}" destId="{DD567B00-9488-434C-A39D-767176B80C35}" srcOrd="0" destOrd="0" parTransId="{314912CD-0A0F-41B5-B4CF-4C8E5DE90F30}" sibTransId="{60671494-C26C-4535-969A-F4E901EF7AD9}"/>
    <dgm:cxn modelId="{BCDEEE28-8088-4FD1-8A59-D1F5E5542868}" type="presOf" srcId="{2DACF502-D1BD-46F6-A7C6-584EC7A89E70}" destId="{1CE1121B-07C4-421F-ABF0-2488CA04AE8E}" srcOrd="0" destOrd="0" presId="urn:microsoft.com/office/officeart/2008/layout/HorizontalMultiLevelHierarchy"/>
    <dgm:cxn modelId="{65DDAA33-1F44-4412-9449-B1A9CCF6D681}" type="presOf" srcId="{896D9B70-C68B-4CE6-98E3-C6CADD7F0038}" destId="{D640340C-D842-4D7E-82C0-80ADC4992373}" srcOrd="0" destOrd="0" presId="urn:microsoft.com/office/officeart/2008/layout/HorizontalMultiLevelHierarchy"/>
    <dgm:cxn modelId="{3E1A043B-4D48-4EAC-AE20-D34181667831}" type="presOf" srcId="{896D9B70-C68B-4CE6-98E3-C6CADD7F0038}" destId="{5A80EBEB-632C-4373-A297-8C7F79D3BD18}" srcOrd="1" destOrd="0" presId="urn:microsoft.com/office/officeart/2008/layout/HorizontalMultiLevelHierarchy"/>
    <dgm:cxn modelId="{89E0183C-980A-4E6A-98F7-3A34E60469ED}" type="presOf" srcId="{39614649-1A0B-40FB-8BF3-9FFBA6E4E8AB}" destId="{F605858A-D7F7-4F94-BE17-D729A08446CA}" srcOrd="0" destOrd="0" presId="urn:microsoft.com/office/officeart/2008/layout/HorizontalMultiLevelHierarchy"/>
    <dgm:cxn modelId="{4FE0055E-5242-42CF-A819-2EE4335B8C39}" type="presOf" srcId="{C6C89AF5-DD66-4886-A5EE-44F14D1C9970}" destId="{11352586-E1DB-4F22-8F69-86BF1B67214C}" srcOrd="0" destOrd="0" presId="urn:microsoft.com/office/officeart/2008/layout/HorizontalMultiLevelHierarchy"/>
    <dgm:cxn modelId="{6BF84B60-D649-4FD4-873E-3FA12238E489}" type="presOf" srcId="{314912CD-0A0F-41B5-B4CF-4C8E5DE90F30}" destId="{D68F5E35-41A7-4D55-92C6-DD34018957F0}" srcOrd="0" destOrd="0" presId="urn:microsoft.com/office/officeart/2008/layout/HorizontalMultiLevelHierarchy"/>
    <dgm:cxn modelId="{98AB4641-FD45-47C0-AD12-48341EAEAA45}" type="presOf" srcId="{7A0BAE57-82F5-4B69-AAB6-8E600BAB2A46}" destId="{42F9A179-24AA-47BE-A0F1-081800DC0045}" srcOrd="0" destOrd="0" presId="urn:microsoft.com/office/officeart/2008/layout/HorizontalMultiLevelHierarchy"/>
    <dgm:cxn modelId="{99E9C446-ED93-44CB-9B58-CE8EFACF78FA}" type="presOf" srcId="{F372DE84-A55F-4ADE-BA00-DE928CEFE65A}" destId="{B820E27D-AD53-4845-A313-D0541416D18B}" srcOrd="0" destOrd="0" presId="urn:microsoft.com/office/officeart/2008/layout/HorizontalMultiLevelHierarchy"/>
    <dgm:cxn modelId="{4C6F7969-B395-4049-B796-22C79072D017}" srcId="{2DACF502-D1BD-46F6-A7C6-584EC7A89E70}" destId="{3A4908FF-3B76-4F48-87AA-E2352F971492}" srcOrd="1" destOrd="0" parTransId="{7A0BAE57-82F5-4B69-AAB6-8E600BAB2A46}" sibTransId="{8CEFB6B4-1CE1-4692-9FC4-F0EEA0A16BD8}"/>
    <dgm:cxn modelId="{F7C24957-49BC-4169-894B-A09C8DBA1490}" type="presOf" srcId="{628C594C-D13A-4041-8D5F-A6F26E2E1793}" destId="{E96731B4-FC7A-4D30-AC47-1CAB5527FAFF}" srcOrd="0" destOrd="0" presId="urn:microsoft.com/office/officeart/2008/layout/HorizontalMultiLevelHierarchy"/>
    <dgm:cxn modelId="{1F247E7A-2ED1-41DE-A5A3-4011057A7928}" srcId="{69554534-4B2C-47A8-8BE5-41BD834B3197}" destId="{76AE5E48-788B-48C4-A849-C58469E4B2FE}" srcOrd="0" destOrd="0" parTransId="{5E9B9149-9BE2-400C-AB51-E3933E83EF50}" sibTransId="{1D0F15E0-5864-4EB5-A959-87F1927CBDD8}"/>
    <dgm:cxn modelId="{3675FC80-F3C0-45F0-8AE1-A6FEEDC45028}" srcId="{F372DE84-A55F-4ADE-BA00-DE928CEFE65A}" destId="{97041885-85FA-4AB4-BCD4-50975971082A}" srcOrd="0" destOrd="0" parTransId="{BCE342BC-2188-4D2C-A249-09DF0DC156DD}" sibTransId="{C808B47F-CD8B-4E60-AE3D-ECCC65701021}"/>
    <dgm:cxn modelId="{4926488E-8621-43F9-A99E-8399ADB0DDBE}" type="presOf" srcId="{DD567B00-9488-434C-A39D-767176B80C35}" destId="{1A5618C3-ED16-4662-8B53-2357E96FCD31}" srcOrd="0" destOrd="0" presId="urn:microsoft.com/office/officeart/2008/layout/HorizontalMultiLevelHierarchy"/>
    <dgm:cxn modelId="{AE984993-4A59-4890-9495-AC69D9FE849F}" type="presOf" srcId="{314912CD-0A0F-41B5-B4CF-4C8E5DE90F30}" destId="{E9B51A70-8FAE-4B18-AD53-A37F84FF3B86}" srcOrd="1" destOrd="0" presId="urn:microsoft.com/office/officeart/2008/layout/HorizontalMultiLevelHierarchy"/>
    <dgm:cxn modelId="{7C9D4E93-45F7-4EFD-9F7B-7A9BB19FBEE2}" srcId="{97041885-85FA-4AB4-BCD4-50975971082A}" destId="{69554534-4B2C-47A8-8BE5-41BD834B3197}" srcOrd="1" destOrd="0" parTransId="{896D9B70-C68B-4CE6-98E3-C6CADD7F0038}" sibTransId="{09932EF1-CE33-417E-84F7-BB34DFA6F6B8}"/>
    <dgm:cxn modelId="{99D6D796-0649-45B8-A92E-C2375D5BC9D9}" srcId="{69554534-4B2C-47A8-8BE5-41BD834B3197}" destId="{39614649-1A0B-40FB-8BF3-9FFBA6E4E8AB}" srcOrd="1" destOrd="0" parTransId="{25DC4C63-A184-4D14-B9DC-8AD22CB5CC49}" sibTransId="{6FA5CF3E-F873-48D9-80AF-A9F75AA14101}"/>
    <dgm:cxn modelId="{DE9A639A-CB48-4AF4-8159-060E6806F972}" type="presOf" srcId="{628C594C-D13A-4041-8D5F-A6F26E2E1793}" destId="{4BAEDB6E-AD79-4667-956B-C44FFD6938D8}" srcOrd="1" destOrd="0" presId="urn:microsoft.com/office/officeart/2008/layout/HorizontalMultiLevelHierarchy"/>
    <dgm:cxn modelId="{275D899D-CDB9-47FB-8074-10CC77DA5C2B}" type="presOf" srcId="{7D9A6075-B0F1-4BBE-8F1F-5862F03179B3}" destId="{A482AB4F-1767-45DC-992E-C0EC044D26C3}" srcOrd="0" destOrd="0" presId="urn:microsoft.com/office/officeart/2008/layout/HorizontalMultiLevelHierarchy"/>
    <dgm:cxn modelId="{117501A2-EEC3-48DB-9ACB-5F7AF5D802D1}" type="presOf" srcId="{C6C89AF5-DD66-4886-A5EE-44F14D1C9970}" destId="{E7F39435-BC81-433F-9ED5-5DBA12CF6EBB}" srcOrd="1" destOrd="0" presId="urn:microsoft.com/office/officeart/2008/layout/HorizontalMultiLevelHierarchy"/>
    <dgm:cxn modelId="{863C90B4-193C-4FDF-BD50-95F8399F6CE4}" type="presOf" srcId="{97041885-85FA-4AB4-BCD4-50975971082A}" destId="{4D20B6DF-E918-41AD-A4F6-6B97FC193973}" srcOrd="0" destOrd="0" presId="urn:microsoft.com/office/officeart/2008/layout/HorizontalMultiLevelHierarchy"/>
    <dgm:cxn modelId="{C68A1ABC-9540-4371-BF6B-5B0A1AAE7102}" type="presOf" srcId="{25DC4C63-A184-4D14-B9DC-8AD22CB5CC49}" destId="{DCB04A8E-62B5-4678-A596-33D46124F57B}" srcOrd="0" destOrd="0" presId="urn:microsoft.com/office/officeart/2008/layout/HorizontalMultiLevelHierarchy"/>
    <dgm:cxn modelId="{5BC125C7-0D0C-4B4A-815D-346157C931B3}" type="presOf" srcId="{69554534-4B2C-47A8-8BE5-41BD834B3197}" destId="{68D7716E-1054-4E84-98CF-4F22BB9A9368}" srcOrd="0" destOrd="0" presId="urn:microsoft.com/office/officeart/2008/layout/HorizontalMultiLevelHierarchy"/>
    <dgm:cxn modelId="{3A7FFCCB-2E9D-4274-AE6B-F59F81555626}" type="presOf" srcId="{3A4908FF-3B76-4F48-87AA-E2352F971492}" destId="{8ED54914-054C-441E-9179-3C226EB87D20}" srcOrd="0" destOrd="0" presId="urn:microsoft.com/office/officeart/2008/layout/HorizontalMultiLevelHierarchy"/>
    <dgm:cxn modelId="{8C6E12CC-9B51-406C-B455-423910469D9B}" type="presOf" srcId="{25DC4C63-A184-4D14-B9DC-8AD22CB5CC49}" destId="{815B0106-7B4D-461C-95DF-D231B7BBAD89}" srcOrd="1" destOrd="0" presId="urn:microsoft.com/office/officeart/2008/layout/HorizontalMultiLevelHierarchy"/>
    <dgm:cxn modelId="{D7AF79CD-2111-4891-98AB-B3EAB1582AB3}" type="presOf" srcId="{5E9B9149-9BE2-400C-AB51-E3933E83EF50}" destId="{D132A4D9-7FEB-49C3-9502-B9A549927F1A}" srcOrd="0" destOrd="0" presId="urn:microsoft.com/office/officeart/2008/layout/HorizontalMultiLevelHierarchy"/>
    <dgm:cxn modelId="{E57258D6-E6C7-4F18-BCA9-56FCE3430426}" srcId="{97041885-85FA-4AB4-BCD4-50975971082A}" destId="{7D9A6075-B0F1-4BBE-8F1F-5862F03179B3}" srcOrd="2" destOrd="0" parTransId="{628C594C-D13A-4041-8D5F-A6F26E2E1793}" sibTransId="{453F462A-C66C-4575-B067-DC902E74D72B}"/>
    <dgm:cxn modelId="{CC4BCED9-7245-400C-A4EA-2616F12A98D2}" srcId="{97041885-85FA-4AB4-BCD4-50975971082A}" destId="{2DACF502-D1BD-46F6-A7C6-584EC7A89E70}" srcOrd="0" destOrd="0" parTransId="{C6C89AF5-DD66-4886-A5EE-44F14D1C9970}" sibTransId="{ED1DE2B2-195D-4B04-BF52-2C823C832ED8}"/>
    <dgm:cxn modelId="{71E20EF2-6E1C-4AEE-AE5D-13781D52FFD0}" type="presOf" srcId="{5E9B9149-9BE2-400C-AB51-E3933E83EF50}" destId="{9BAE302D-760F-4AC1-9E28-238791CF39A2}" srcOrd="1" destOrd="0" presId="urn:microsoft.com/office/officeart/2008/layout/HorizontalMultiLevelHierarchy"/>
    <dgm:cxn modelId="{B9C50304-233F-466E-A60B-CE0FE70EA0FA}" type="presParOf" srcId="{B820E27D-AD53-4845-A313-D0541416D18B}" destId="{ED7E0272-87CD-4EB3-A7FF-BB52BCD6C2A2}" srcOrd="0" destOrd="0" presId="urn:microsoft.com/office/officeart/2008/layout/HorizontalMultiLevelHierarchy"/>
    <dgm:cxn modelId="{908D4305-D56C-4CE2-84D9-D6B3E8950682}" type="presParOf" srcId="{ED7E0272-87CD-4EB3-A7FF-BB52BCD6C2A2}" destId="{4D20B6DF-E918-41AD-A4F6-6B97FC193973}" srcOrd="0" destOrd="0" presId="urn:microsoft.com/office/officeart/2008/layout/HorizontalMultiLevelHierarchy"/>
    <dgm:cxn modelId="{3719D52D-C907-4CAE-A988-82B46F00ECEE}" type="presParOf" srcId="{ED7E0272-87CD-4EB3-A7FF-BB52BCD6C2A2}" destId="{73A9FFB4-B9FF-4FFE-92B3-8A9A721C5C5E}" srcOrd="1" destOrd="0" presId="urn:microsoft.com/office/officeart/2008/layout/HorizontalMultiLevelHierarchy"/>
    <dgm:cxn modelId="{94210777-7DD4-4C60-B971-4B21D4BAA7D2}" type="presParOf" srcId="{73A9FFB4-B9FF-4FFE-92B3-8A9A721C5C5E}" destId="{11352586-E1DB-4F22-8F69-86BF1B67214C}" srcOrd="0" destOrd="0" presId="urn:microsoft.com/office/officeart/2008/layout/HorizontalMultiLevelHierarchy"/>
    <dgm:cxn modelId="{E0BC1EB1-4194-4C1D-A6E2-52BB094CF195}" type="presParOf" srcId="{11352586-E1DB-4F22-8F69-86BF1B67214C}" destId="{E7F39435-BC81-433F-9ED5-5DBA12CF6EBB}" srcOrd="0" destOrd="0" presId="urn:microsoft.com/office/officeart/2008/layout/HorizontalMultiLevelHierarchy"/>
    <dgm:cxn modelId="{603B07C2-C350-405A-8D3F-88AB7CF40A22}" type="presParOf" srcId="{73A9FFB4-B9FF-4FFE-92B3-8A9A721C5C5E}" destId="{6A50FD9E-680B-4A18-B253-02E296714859}" srcOrd="1" destOrd="0" presId="urn:microsoft.com/office/officeart/2008/layout/HorizontalMultiLevelHierarchy"/>
    <dgm:cxn modelId="{C29A1F53-60B0-4CAD-AE6A-F6B1F02CF33F}" type="presParOf" srcId="{6A50FD9E-680B-4A18-B253-02E296714859}" destId="{1CE1121B-07C4-421F-ABF0-2488CA04AE8E}" srcOrd="0" destOrd="0" presId="urn:microsoft.com/office/officeart/2008/layout/HorizontalMultiLevelHierarchy"/>
    <dgm:cxn modelId="{ACFED6F9-19CE-4E27-A662-FBE2AE06AAB6}" type="presParOf" srcId="{6A50FD9E-680B-4A18-B253-02E296714859}" destId="{C438FC89-B9C4-4AE7-83CA-5E1C1FE61AE3}" srcOrd="1" destOrd="0" presId="urn:microsoft.com/office/officeart/2008/layout/HorizontalMultiLevelHierarchy"/>
    <dgm:cxn modelId="{2FB3526B-F1BB-45E2-B335-3A803874F0CC}" type="presParOf" srcId="{C438FC89-B9C4-4AE7-83CA-5E1C1FE61AE3}" destId="{D68F5E35-41A7-4D55-92C6-DD34018957F0}" srcOrd="0" destOrd="0" presId="urn:microsoft.com/office/officeart/2008/layout/HorizontalMultiLevelHierarchy"/>
    <dgm:cxn modelId="{1375B68E-0CC1-4811-B4D3-40FEECE7DBAE}" type="presParOf" srcId="{D68F5E35-41A7-4D55-92C6-DD34018957F0}" destId="{E9B51A70-8FAE-4B18-AD53-A37F84FF3B86}" srcOrd="0" destOrd="0" presId="urn:microsoft.com/office/officeart/2008/layout/HorizontalMultiLevelHierarchy"/>
    <dgm:cxn modelId="{71441154-6CFA-4ED4-AC8C-0305507B1D50}" type="presParOf" srcId="{C438FC89-B9C4-4AE7-83CA-5E1C1FE61AE3}" destId="{0DE368D5-C4BE-4D24-BA8D-11641F8D890D}" srcOrd="1" destOrd="0" presId="urn:microsoft.com/office/officeart/2008/layout/HorizontalMultiLevelHierarchy"/>
    <dgm:cxn modelId="{7DB57298-5C39-4071-8ACC-5D4108C84C9D}" type="presParOf" srcId="{0DE368D5-C4BE-4D24-BA8D-11641F8D890D}" destId="{1A5618C3-ED16-4662-8B53-2357E96FCD31}" srcOrd="0" destOrd="0" presId="urn:microsoft.com/office/officeart/2008/layout/HorizontalMultiLevelHierarchy"/>
    <dgm:cxn modelId="{525F3CEC-DFCC-44DC-A21F-C6199C19B0C5}" type="presParOf" srcId="{0DE368D5-C4BE-4D24-BA8D-11641F8D890D}" destId="{3A936A4F-D793-444F-8128-ED3A84D056C1}" srcOrd="1" destOrd="0" presId="urn:microsoft.com/office/officeart/2008/layout/HorizontalMultiLevelHierarchy"/>
    <dgm:cxn modelId="{3DFFCFB8-B384-4E5C-8119-8C4428AA7594}" type="presParOf" srcId="{C438FC89-B9C4-4AE7-83CA-5E1C1FE61AE3}" destId="{42F9A179-24AA-47BE-A0F1-081800DC0045}" srcOrd="2" destOrd="0" presId="urn:microsoft.com/office/officeart/2008/layout/HorizontalMultiLevelHierarchy"/>
    <dgm:cxn modelId="{EF0CB2FC-4949-42DF-9929-FEE2941309E6}" type="presParOf" srcId="{42F9A179-24AA-47BE-A0F1-081800DC0045}" destId="{0F262C81-0292-4866-B7DD-2A6971423F44}" srcOrd="0" destOrd="0" presId="urn:microsoft.com/office/officeart/2008/layout/HorizontalMultiLevelHierarchy"/>
    <dgm:cxn modelId="{BA43C038-CB88-44B8-AB22-8F3C595AA7DA}" type="presParOf" srcId="{C438FC89-B9C4-4AE7-83CA-5E1C1FE61AE3}" destId="{DFBDB1A2-C38A-4BCE-99DB-E502B92AA68D}" srcOrd="3" destOrd="0" presId="urn:microsoft.com/office/officeart/2008/layout/HorizontalMultiLevelHierarchy"/>
    <dgm:cxn modelId="{2C4BE960-1960-4F4D-8B9E-298DD47FD22C}" type="presParOf" srcId="{DFBDB1A2-C38A-4BCE-99DB-E502B92AA68D}" destId="{8ED54914-054C-441E-9179-3C226EB87D20}" srcOrd="0" destOrd="0" presId="urn:microsoft.com/office/officeart/2008/layout/HorizontalMultiLevelHierarchy"/>
    <dgm:cxn modelId="{44C66375-1BB5-4095-AEB9-AA2479A9082F}" type="presParOf" srcId="{DFBDB1A2-C38A-4BCE-99DB-E502B92AA68D}" destId="{84CE6AE7-2DC4-4D86-9E89-587A86BE3826}" srcOrd="1" destOrd="0" presId="urn:microsoft.com/office/officeart/2008/layout/HorizontalMultiLevelHierarchy"/>
    <dgm:cxn modelId="{0AA55959-F98B-4ADE-AB15-6D4C6FEF870B}" type="presParOf" srcId="{73A9FFB4-B9FF-4FFE-92B3-8A9A721C5C5E}" destId="{D640340C-D842-4D7E-82C0-80ADC4992373}" srcOrd="2" destOrd="0" presId="urn:microsoft.com/office/officeart/2008/layout/HorizontalMultiLevelHierarchy"/>
    <dgm:cxn modelId="{10DCF2F9-90B9-41CF-910A-E1108707BBB4}" type="presParOf" srcId="{D640340C-D842-4D7E-82C0-80ADC4992373}" destId="{5A80EBEB-632C-4373-A297-8C7F79D3BD18}" srcOrd="0" destOrd="0" presId="urn:microsoft.com/office/officeart/2008/layout/HorizontalMultiLevelHierarchy"/>
    <dgm:cxn modelId="{4FB0C199-8E7B-43BC-A29C-F33D9881D2F6}" type="presParOf" srcId="{73A9FFB4-B9FF-4FFE-92B3-8A9A721C5C5E}" destId="{B6CFBB8E-4A71-4D8F-8638-AD3985345599}" srcOrd="3" destOrd="0" presId="urn:microsoft.com/office/officeart/2008/layout/HorizontalMultiLevelHierarchy"/>
    <dgm:cxn modelId="{4E51B07F-ED6C-431E-88F8-A32878496F05}" type="presParOf" srcId="{B6CFBB8E-4A71-4D8F-8638-AD3985345599}" destId="{68D7716E-1054-4E84-98CF-4F22BB9A9368}" srcOrd="0" destOrd="0" presId="urn:microsoft.com/office/officeart/2008/layout/HorizontalMultiLevelHierarchy"/>
    <dgm:cxn modelId="{B0C09067-C763-43C3-AEED-E763E71BAB93}" type="presParOf" srcId="{B6CFBB8E-4A71-4D8F-8638-AD3985345599}" destId="{E5325DB2-1538-4F97-80F5-8A22DD9A1485}" srcOrd="1" destOrd="0" presId="urn:microsoft.com/office/officeart/2008/layout/HorizontalMultiLevelHierarchy"/>
    <dgm:cxn modelId="{B75144AA-C616-42CE-9554-11EC3D2CD64D}" type="presParOf" srcId="{E5325DB2-1538-4F97-80F5-8A22DD9A1485}" destId="{D132A4D9-7FEB-49C3-9502-B9A549927F1A}" srcOrd="0" destOrd="0" presId="urn:microsoft.com/office/officeart/2008/layout/HorizontalMultiLevelHierarchy"/>
    <dgm:cxn modelId="{FEDB02FD-EEBC-4866-987B-5957AC5E79C8}" type="presParOf" srcId="{D132A4D9-7FEB-49C3-9502-B9A549927F1A}" destId="{9BAE302D-760F-4AC1-9E28-238791CF39A2}" srcOrd="0" destOrd="0" presId="urn:microsoft.com/office/officeart/2008/layout/HorizontalMultiLevelHierarchy"/>
    <dgm:cxn modelId="{DA22232A-EA5C-4064-B3E2-3BEE92B77528}" type="presParOf" srcId="{E5325DB2-1538-4F97-80F5-8A22DD9A1485}" destId="{02F49213-4A59-4647-8CBB-9DD2366A5AB4}" srcOrd="1" destOrd="0" presId="urn:microsoft.com/office/officeart/2008/layout/HorizontalMultiLevelHierarchy"/>
    <dgm:cxn modelId="{497C0E61-5194-4481-A3BB-F02864F17927}" type="presParOf" srcId="{02F49213-4A59-4647-8CBB-9DD2366A5AB4}" destId="{BDC3671B-771C-41C4-AD1B-63E6CADFD66D}" srcOrd="0" destOrd="0" presId="urn:microsoft.com/office/officeart/2008/layout/HorizontalMultiLevelHierarchy"/>
    <dgm:cxn modelId="{BE5EA281-2475-4603-BAD1-E6B7F84CF415}" type="presParOf" srcId="{02F49213-4A59-4647-8CBB-9DD2366A5AB4}" destId="{24E4D641-2B7F-4C1D-BF44-D3B94ADD9D51}" srcOrd="1" destOrd="0" presId="urn:microsoft.com/office/officeart/2008/layout/HorizontalMultiLevelHierarchy"/>
    <dgm:cxn modelId="{344B3869-0F2F-4527-9F9A-CD51A970F24F}" type="presParOf" srcId="{E5325DB2-1538-4F97-80F5-8A22DD9A1485}" destId="{DCB04A8E-62B5-4678-A596-33D46124F57B}" srcOrd="2" destOrd="0" presId="urn:microsoft.com/office/officeart/2008/layout/HorizontalMultiLevelHierarchy"/>
    <dgm:cxn modelId="{5708A472-8D13-4D21-9ECA-AE9E4A3F677C}" type="presParOf" srcId="{DCB04A8E-62B5-4678-A596-33D46124F57B}" destId="{815B0106-7B4D-461C-95DF-D231B7BBAD89}" srcOrd="0" destOrd="0" presId="urn:microsoft.com/office/officeart/2008/layout/HorizontalMultiLevelHierarchy"/>
    <dgm:cxn modelId="{98B0F809-C54A-41BD-BFFB-7B3AB510B5BF}" type="presParOf" srcId="{E5325DB2-1538-4F97-80F5-8A22DD9A1485}" destId="{93FC4E5A-3262-43EB-81A8-372A9CC49AB2}" srcOrd="3" destOrd="0" presId="urn:microsoft.com/office/officeart/2008/layout/HorizontalMultiLevelHierarchy"/>
    <dgm:cxn modelId="{902C03FB-DAD4-4C65-B54C-8725AF83621D}" type="presParOf" srcId="{93FC4E5A-3262-43EB-81A8-372A9CC49AB2}" destId="{F605858A-D7F7-4F94-BE17-D729A08446CA}" srcOrd="0" destOrd="0" presId="urn:microsoft.com/office/officeart/2008/layout/HorizontalMultiLevelHierarchy"/>
    <dgm:cxn modelId="{0E3ECEF1-13B3-43DC-9E48-5755D74DD8CF}" type="presParOf" srcId="{93FC4E5A-3262-43EB-81A8-372A9CC49AB2}" destId="{9221E682-AF3F-40F8-93EC-9500AC3429FD}" srcOrd="1" destOrd="0" presId="urn:microsoft.com/office/officeart/2008/layout/HorizontalMultiLevelHierarchy"/>
    <dgm:cxn modelId="{7F855B32-E421-43DE-87BE-6F82908722C6}" type="presParOf" srcId="{73A9FFB4-B9FF-4FFE-92B3-8A9A721C5C5E}" destId="{E96731B4-FC7A-4D30-AC47-1CAB5527FAFF}" srcOrd="4" destOrd="0" presId="urn:microsoft.com/office/officeart/2008/layout/HorizontalMultiLevelHierarchy"/>
    <dgm:cxn modelId="{8F43E121-F150-4534-BBF7-64CCB89372FB}" type="presParOf" srcId="{E96731B4-FC7A-4D30-AC47-1CAB5527FAFF}" destId="{4BAEDB6E-AD79-4667-956B-C44FFD6938D8}" srcOrd="0" destOrd="0" presId="urn:microsoft.com/office/officeart/2008/layout/HorizontalMultiLevelHierarchy"/>
    <dgm:cxn modelId="{22CB419A-D98B-423A-B344-EB576F539A14}" type="presParOf" srcId="{73A9FFB4-B9FF-4FFE-92B3-8A9A721C5C5E}" destId="{A8AB09B5-C56A-479A-810E-06B17B17B68C}" srcOrd="5" destOrd="0" presId="urn:microsoft.com/office/officeart/2008/layout/HorizontalMultiLevelHierarchy"/>
    <dgm:cxn modelId="{1BE7C087-8A4D-4389-8A85-57B5D0BCF679}" type="presParOf" srcId="{A8AB09B5-C56A-479A-810E-06B17B17B68C}" destId="{A482AB4F-1767-45DC-992E-C0EC044D26C3}" srcOrd="0" destOrd="0" presId="urn:microsoft.com/office/officeart/2008/layout/HorizontalMultiLevelHierarchy"/>
    <dgm:cxn modelId="{73A407E3-CA57-4B38-A296-F37E6C1910BC}" type="presParOf" srcId="{A8AB09B5-C56A-479A-810E-06B17B17B68C}" destId="{B87C2D0A-D11E-4A50-8548-9630DFC3DE8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93C2D-0812-4EE1-97FD-DA8599F76CD2}">
      <dsp:nvSpPr>
        <dsp:cNvPr id="0" name=""/>
        <dsp:cNvSpPr/>
      </dsp:nvSpPr>
      <dsp:spPr>
        <a:xfrm>
          <a:off x="543724" y="462299"/>
          <a:ext cx="2337792" cy="1402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kern="1200" dirty="0"/>
            <a:t>Informuje</a:t>
          </a:r>
        </a:p>
      </dsp:txBody>
      <dsp:txXfrm>
        <a:off x="543724" y="462299"/>
        <a:ext cx="2337792" cy="1402675"/>
      </dsp:txXfrm>
    </dsp:sp>
    <dsp:sp modelId="{4F4F9328-2420-498B-B3AD-F030761995FE}">
      <dsp:nvSpPr>
        <dsp:cNvPr id="0" name=""/>
        <dsp:cNvSpPr/>
      </dsp:nvSpPr>
      <dsp:spPr>
        <a:xfrm>
          <a:off x="3860631" y="462299"/>
          <a:ext cx="2337792" cy="1402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kern="1200" dirty="0"/>
            <a:t>Doradza</a:t>
          </a:r>
        </a:p>
      </dsp:txBody>
      <dsp:txXfrm>
        <a:off x="3860631" y="462299"/>
        <a:ext cx="2337792" cy="1402675"/>
      </dsp:txXfrm>
    </dsp:sp>
    <dsp:sp modelId="{6F2D4882-4389-4718-9723-A4B7C9711381}">
      <dsp:nvSpPr>
        <dsp:cNvPr id="0" name=""/>
        <dsp:cNvSpPr/>
      </dsp:nvSpPr>
      <dsp:spPr>
        <a:xfrm>
          <a:off x="7161710" y="491797"/>
          <a:ext cx="2337792" cy="1402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kern="1200" dirty="0"/>
            <a:t>Szkoli</a:t>
          </a:r>
        </a:p>
      </dsp:txBody>
      <dsp:txXfrm>
        <a:off x="7161710" y="491797"/>
        <a:ext cx="2337792" cy="1402675"/>
      </dsp:txXfrm>
    </dsp:sp>
    <dsp:sp modelId="{9EDFF64B-EAB6-433E-BEC9-9E4C9F722615}">
      <dsp:nvSpPr>
        <dsp:cNvPr id="0" name=""/>
        <dsp:cNvSpPr/>
      </dsp:nvSpPr>
      <dsp:spPr>
        <a:xfrm>
          <a:off x="7602618" y="2143616"/>
          <a:ext cx="2337792" cy="1402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Rolnictwo ekologiczne </a:t>
          </a:r>
          <a:br>
            <a:rPr lang="pl-PL" sz="2000" kern="1200" dirty="0">
              <a:solidFill>
                <a:schemeClr val="tx1"/>
              </a:solidFill>
            </a:rPr>
          </a:br>
          <a:r>
            <a:rPr lang="pl-PL" sz="2000" kern="1200" dirty="0">
              <a:solidFill>
                <a:schemeClr val="tx1"/>
              </a:solidFill>
            </a:rPr>
            <a:t>i ochrona środowiska</a:t>
          </a:r>
          <a:endParaRPr lang="pl-PL" sz="2000" kern="1200" dirty="0"/>
        </a:p>
      </dsp:txBody>
      <dsp:txXfrm>
        <a:off x="7602618" y="2143616"/>
        <a:ext cx="2337792" cy="1402675"/>
      </dsp:txXfrm>
    </dsp:sp>
    <dsp:sp modelId="{4B3C90EA-2E52-4586-BBFC-1F03A5F578A8}">
      <dsp:nvSpPr>
        <dsp:cNvPr id="0" name=""/>
        <dsp:cNvSpPr/>
      </dsp:nvSpPr>
      <dsp:spPr>
        <a:xfrm>
          <a:off x="328" y="2147917"/>
          <a:ext cx="2337792" cy="1402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Technologia produkcji </a:t>
          </a:r>
          <a:br>
            <a:rPr lang="pl-PL" sz="2000" kern="1200" dirty="0">
              <a:solidFill>
                <a:schemeClr val="tx1"/>
              </a:solidFill>
            </a:rPr>
          </a:br>
          <a:r>
            <a:rPr lang="pl-PL" sz="2000" kern="1200" dirty="0">
              <a:solidFill>
                <a:schemeClr val="tx1"/>
              </a:solidFill>
            </a:rPr>
            <a:t>i doświadczalnictwo</a:t>
          </a:r>
          <a:endParaRPr lang="pl-PL" sz="2000" kern="1200" dirty="0"/>
        </a:p>
      </dsp:txBody>
      <dsp:txXfrm>
        <a:off x="328" y="2147917"/>
        <a:ext cx="2337792" cy="1402675"/>
      </dsp:txXfrm>
    </dsp:sp>
    <dsp:sp modelId="{C6EFA4B2-4A84-4F93-B8C3-8FFBD985DDD6}">
      <dsp:nvSpPr>
        <dsp:cNvPr id="0" name=""/>
        <dsp:cNvSpPr/>
      </dsp:nvSpPr>
      <dsp:spPr>
        <a:xfrm>
          <a:off x="2454285" y="2157750"/>
          <a:ext cx="2337792" cy="1402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Ekonomika </a:t>
          </a:r>
          <a:br>
            <a:rPr lang="pl-PL" sz="2000" kern="1200" dirty="0">
              <a:solidFill>
                <a:schemeClr val="tx1"/>
              </a:solidFill>
            </a:rPr>
          </a:br>
          <a:r>
            <a:rPr lang="pl-PL" sz="2000" kern="1200" dirty="0">
              <a:solidFill>
                <a:schemeClr val="tx1"/>
              </a:solidFill>
            </a:rPr>
            <a:t>i zarządzanie gospodarstwem rolnym</a:t>
          </a:r>
          <a:endParaRPr lang="pl-PL" sz="2000" kern="1200" dirty="0"/>
        </a:p>
      </dsp:txBody>
      <dsp:txXfrm>
        <a:off x="2454285" y="2157750"/>
        <a:ext cx="2337792" cy="1402675"/>
      </dsp:txXfrm>
    </dsp:sp>
    <dsp:sp modelId="{788542D7-298E-47DB-80DD-4F95517EEE5D}">
      <dsp:nvSpPr>
        <dsp:cNvPr id="0" name=""/>
        <dsp:cNvSpPr/>
      </dsp:nvSpPr>
      <dsp:spPr>
        <a:xfrm>
          <a:off x="5029527" y="2167583"/>
          <a:ext cx="2337792" cy="1402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Rozwój obszarów wiejskich</a:t>
          </a:r>
          <a:endParaRPr lang="pl-PL" sz="2000" kern="1200" dirty="0"/>
        </a:p>
      </dsp:txBody>
      <dsp:txXfrm>
        <a:off x="5029527" y="2167583"/>
        <a:ext cx="2337792" cy="1402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731B4-FC7A-4D30-AC47-1CAB5527FAFF}">
      <dsp:nvSpPr>
        <dsp:cNvPr id="0" name=""/>
        <dsp:cNvSpPr/>
      </dsp:nvSpPr>
      <dsp:spPr>
        <a:xfrm>
          <a:off x="1302319" y="2774913"/>
          <a:ext cx="1437827" cy="2186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8913" y="0"/>
              </a:lnTo>
              <a:lnTo>
                <a:pt x="718913" y="2186168"/>
              </a:lnTo>
              <a:lnTo>
                <a:pt x="1437827" y="218616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900" kern="1200"/>
        </a:p>
      </dsp:txBody>
      <dsp:txXfrm>
        <a:off x="1955818" y="3802582"/>
        <a:ext cx="130830" cy="130830"/>
      </dsp:txXfrm>
    </dsp:sp>
    <dsp:sp modelId="{DCB04A8E-62B5-4678-A596-33D46124F57B}">
      <dsp:nvSpPr>
        <dsp:cNvPr id="0" name=""/>
        <dsp:cNvSpPr/>
      </dsp:nvSpPr>
      <dsp:spPr>
        <a:xfrm>
          <a:off x="5564128" y="2777348"/>
          <a:ext cx="505174" cy="788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587" y="0"/>
              </a:lnTo>
              <a:lnTo>
                <a:pt x="252587" y="788719"/>
              </a:lnTo>
              <a:lnTo>
                <a:pt x="505174" y="78871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5793299" y="3148292"/>
        <a:ext cx="46831" cy="46831"/>
      </dsp:txXfrm>
    </dsp:sp>
    <dsp:sp modelId="{D132A4D9-7FEB-49C3-9502-B9A549927F1A}">
      <dsp:nvSpPr>
        <dsp:cNvPr id="0" name=""/>
        <dsp:cNvSpPr/>
      </dsp:nvSpPr>
      <dsp:spPr>
        <a:xfrm>
          <a:off x="5564128" y="2518108"/>
          <a:ext cx="505174" cy="259239"/>
        </a:xfrm>
        <a:custGeom>
          <a:avLst/>
          <a:gdLst/>
          <a:ahLst/>
          <a:cxnLst/>
          <a:rect l="0" t="0" r="0" b="0"/>
          <a:pathLst>
            <a:path>
              <a:moveTo>
                <a:pt x="0" y="259239"/>
              </a:moveTo>
              <a:lnTo>
                <a:pt x="252587" y="259239"/>
              </a:lnTo>
              <a:lnTo>
                <a:pt x="252587" y="0"/>
              </a:lnTo>
              <a:lnTo>
                <a:pt x="505174" y="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5802519" y="2633533"/>
        <a:ext cx="28390" cy="28390"/>
      </dsp:txXfrm>
    </dsp:sp>
    <dsp:sp modelId="{D640340C-D842-4D7E-82C0-80ADC4992373}">
      <dsp:nvSpPr>
        <dsp:cNvPr id="0" name=""/>
        <dsp:cNvSpPr/>
      </dsp:nvSpPr>
      <dsp:spPr>
        <a:xfrm>
          <a:off x="1302319" y="2729193"/>
          <a:ext cx="15119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55981" y="45720"/>
              </a:lnTo>
              <a:lnTo>
                <a:pt x="755981" y="48155"/>
              </a:lnTo>
              <a:lnTo>
                <a:pt x="1511962" y="4815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020502" y="2737113"/>
        <a:ext cx="75598" cy="75598"/>
      </dsp:txXfrm>
    </dsp:sp>
    <dsp:sp modelId="{42F9A179-24AA-47BE-A0F1-081800DC0045}">
      <dsp:nvSpPr>
        <dsp:cNvPr id="0" name=""/>
        <dsp:cNvSpPr/>
      </dsp:nvSpPr>
      <dsp:spPr>
        <a:xfrm>
          <a:off x="5519333" y="946169"/>
          <a:ext cx="549969" cy="523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4984" y="0"/>
              </a:lnTo>
              <a:lnTo>
                <a:pt x="274984" y="523979"/>
              </a:lnTo>
              <a:lnTo>
                <a:pt x="549969" y="52397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5775327" y="1189168"/>
        <a:ext cx="37980" cy="37980"/>
      </dsp:txXfrm>
    </dsp:sp>
    <dsp:sp modelId="{D68F5E35-41A7-4D55-92C6-DD34018957F0}">
      <dsp:nvSpPr>
        <dsp:cNvPr id="0" name=""/>
        <dsp:cNvSpPr/>
      </dsp:nvSpPr>
      <dsp:spPr>
        <a:xfrm>
          <a:off x="5519333" y="422189"/>
          <a:ext cx="549969" cy="523979"/>
        </a:xfrm>
        <a:custGeom>
          <a:avLst/>
          <a:gdLst/>
          <a:ahLst/>
          <a:cxnLst/>
          <a:rect l="0" t="0" r="0" b="0"/>
          <a:pathLst>
            <a:path>
              <a:moveTo>
                <a:pt x="0" y="523979"/>
              </a:moveTo>
              <a:lnTo>
                <a:pt x="274984" y="523979"/>
              </a:lnTo>
              <a:lnTo>
                <a:pt x="274984" y="0"/>
              </a:lnTo>
              <a:lnTo>
                <a:pt x="549969" y="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5775327" y="665189"/>
        <a:ext cx="37980" cy="37980"/>
      </dsp:txXfrm>
    </dsp:sp>
    <dsp:sp modelId="{11352586-E1DB-4F22-8F69-86BF1B67214C}">
      <dsp:nvSpPr>
        <dsp:cNvPr id="0" name=""/>
        <dsp:cNvSpPr/>
      </dsp:nvSpPr>
      <dsp:spPr>
        <a:xfrm>
          <a:off x="1302319" y="946169"/>
          <a:ext cx="1467168" cy="1828743"/>
        </a:xfrm>
        <a:custGeom>
          <a:avLst/>
          <a:gdLst/>
          <a:ahLst/>
          <a:cxnLst/>
          <a:rect l="0" t="0" r="0" b="0"/>
          <a:pathLst>
            <a:path>
              <a:moveTo>
                <a:pt x="0" y="1828743"/>
              </a:moveTo>
              <a:lnTo>
                <a:pt x="733584" y="1828743"/>
              </a:lnTo>
              <a:lnTo>
                <a:pt x="733584" y="0"/>
              </a:lnTo>
              <a:lnTo>
                <a:pt x="146716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/>
        </a:p>
      </dsp:txBody>
      <dsp:txXfrm>
        <a:off x="1977290" y="1801927"/>
        <a:ext cx="117227" cy="117227"/>
      </dsp:txXfrm>
    </dsp:sp>
    <dsp:sp modelId="{4D20B6DF-E918-41AD-A4F6-6B97FC193973}">
      <dsp:nvSpPr>
        <dsp:cNvPr id="0" name=""/>
        <dsp:cNvSpPr/>
      </dsp:nvSpPr>
      <dsp:spPr>
        <a:xfrm rot="16200000">
          <a:off x="-2093235" y="2123753"/>
          <a:ext cx="5488791" cy="1302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/>
            <a:t>Zadania finansowane </a:t>
          </a:r>
          <a:br>
            <a:rPr lang="pl-PL" sz="3200" b="1" kern="1200" dirty="0"/>
          </a:br>
          <a:r>
            <a:rPr lang="pl-PL" sz="3200" b="1" kern="1200" dirty="0"/>
            <a:t>z innych źródeł</a:t>
          </a:r>
          <a:endParaRPr lang="pl-PL" sz="3200" kern="1200" dirty="0"/>
        </a:p>
      </dsp:txBody>
      <dsp:txXfrm>
        <a:off x="-2093235" y="2123753"/>
        <a:ext cx="5488791" cy="1302319"/>
      </dsp:txXfrm>
    </dsp:sp>
    <dsp:sp modelId="{1CE1121B-07C4-421F-ABF0-2488CA04AE8E}">
      <dsp:nvSpPr>
        <dsp:cNvPr id="0" name=""/>
        <dsp:cNvSpPr/>
      </dsp:nvSpPr>
      <dsp:spPr>
        <a:xfrm>
          <a:off x="2769487" y="526985"/>
          <a:ext cx="2749845" cy="838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i="0" kern="1200" dirty="0"/>
            <a:t>Interwencja I.14.2 Kompleksowe doradztwo rolnicze</a:t>
          </a:r>
          <a:endParaRPr lang="pl-PL" sz="1800" kern="1200" dirty="0"/>
        </a:p>
      </dsp:txBody>
      <dsp:txXfrm>
        <a:off x="2769487" y="526985"/>
        <a:ext cx="2749845" cy="838367"/>
      </dsp:txXfrm>
    </dsp:sp>
    <dsp:sp modelId="{1A5618C3-ED16-4662-8B53-2357E96FCD31}">
      <dsp:nvSpPr>
        <dsp:cNvPr id="0" name=""/>
        <dsp:cNvSpPr/>
      </dsp:nvSpPr>
      <dsp:spPr>
        <a:xfrm>
          <a:off x="6069302" y="3006"/>
          <a:ext cx="2749845" cy="838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i="0" kern="1200" dirty="0"/>
            <a:t>I.14.2.1 Kompleksowe programy doradcze</a:t>
          </a:r>
          <a:endParaRPr lang="pl-PL" sz="1800" b="0" kern="1200" dirty="0"/>
        </a:p>
      </dsp:txBody>
      <dsp:txXfrm>
        <a:off x="6069302" y="3006"/>
        <a:ext cx="2749845" cy="838367"/>
      </dsp:txXfrm>
    </dsp:sp>
    <dsp:sp modelId="{8ED54914-054C-441E-9179-3C226EB87D20}">
      <dsp:nvSpPr>
        <dsp:cNvPr id="0" name=""/>
        <dsp:cNvSpPr/>
      </dsp:nvSpPr>
      <dsp:spPr>
        <a:xfrm>
          <a:off x="6069302" y="1050965"/>
          <a:ext cx="2749845" cy="838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i="0" kern="1200" dirty="0"/>
            <a:t>Interwencja I.14.2.2. Doradztwo grupowe</a:t>
          </a:r>
          <a:endParaRPr lang="pl-PL" sz="1800" b="0" kern="1200" dirty="0"/>
        </a:p>
      </dsp:txBody>
      <dsp:txXfrm>
        <a:off x="6069302" y="1050965"/>
        <a:ext cx="2749845" cy="838367"/>
      </dsp:txXfrm>
    </dsp:sp>
    <dsp:sp modelId="{68D7716E-1054-4E84-98CF-4F22BB9A9368}">
      <dsp:nvSpPr>
        <dsp:cNvPr id="0" name=""/>
        <dsp:cNvSpPr/>
      </dsp:nvSpPr>
      <dsp:spPr>
        <a:xfrm>
          <a:off x="2814282" y="2260360"/>
          <a:ext cx="2749845" cy="10339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Książki rachunkowości – Polski FSDN</a:t>
          </a:r>
        </a:p>
      </dsp:txBody>
      <dsp:txXfrm>
        <a:off x="2814282" y="2260360"/>
        <a:ext cx="2749845" cy="1033975"/>
      </dsp:txXfrm>
    </dsp:sp>
    <dsp:sp modelId="{BDC3671B-771C-41C4-AD1B-63E6CADFD66D}">
      <dsp:nvSpPr>
        <dsp:cNvPr id="0" name=""/>
        <dsp:cNvSpPr/>
      </dsp:nvSpPr>
      <dsp:spPr>
        <a:xfrm>
          <a:off x="6069302" y="2098924"/>
          <a:ext cx="3999044" cy="838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Zbieranie danych rachunkowych, środowiskowych i społecznych</a:t>
          </a:r>
        </a:p>
      </dsp:txBody>
      <dsp:txXfrm>
        <a:off x="6069302" y="2098924"/>
        <a:ext cx="3999044" cy="838367"/>
      </dsp:txXfrm>
    </dsp:sp>
    <dsp:sp modelId="{F605858A-D7F7-4F94-BE17-D729A08446CA}">
      <dsp:nvSpPr>
        <dsp:cNvPr id="0" name=""/>
        <dsp:cNvSpPr/>
      </dsp:nvSpPr>
      <dsp:spPr>
        <a:xfrm>
          <a:off x="6069302" y="3146884"/>
          <a:ext cx="3998082" cy="838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Dostarczanie danych rachunkowych, środowiskowych i społecznych</a:t>
          </a:r>
        </a:p>
      </dsp:txBody>
      <dsp:txXfrm>
        <a:off x="6069302" y="3146884"/>
        <a:ext cx="3998082" cy="838367"/>
      </dsp:txXfrm>
    </dsp:sp>
    <dsp:sp modelId="{A482AB4F-1767-45DC-992E-C0EC044D26C3}">
      <dsp:nvSpPr>
        <dsp:cNvPr id="0" name=""/>
        <dsp:cNvSpPr/>
      </dsp:nvSpPr>
      <dsp:spPr>
        <a:xfrm>
          <a:off x="2740147" y="4547083"/>
          <a:ext cx="6714764" cy="827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Szkolenia podstawowe dla rolników w ramach interwencji I.14.1 Doskonalenie zawodowe rolników realizowanej w ramach Planu Strategicznego dla Wspólnej Polityki Rolnej na lata 2023–2029</a:t>
          </a:r>
          <a:endParaRPr lang="pl-PL" sz="1800" b="1" kern="1200" dirty="0">
            <a:solidFill>
              <a:schemeClr val="bg1"/>
            </a:solidFill>
          </a:endParaRPr>
        </a:p>
      </dsp:txBody>
      <dsp:txXfrm>
        <a:off x="2740147" y="4547083"/>
        <a:ext cx="6714764" cy="827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EA597-479C-4F16-A826-66A0875B9AE3}" type="datetimeFigureOut">
              <a:rPr lang="pl-PL" smtClean="0"/>
              <a:t>10.02.2026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87CE0-EDFD-415A-B0AC-7464C343EA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843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ctr" rtl="0" eaLnBrk="1" fontAlgn="ctr" latinLnBrk="0" hangingPunct="1">
              <a:lnSpc>
                <a:spcPct val="107000"/>
              </a:lnSpc>
              <a:spcAft>
                <a:spcPts val="600"/>
              </a:spcAft>
              <a:buNone/>
            </a:pPr>
            <a:r>
              <a:rPr lang="pl-PL" sz="1200" b="1" i="0" u="none" strike="noStrike" kern="1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12</a:t>
            </a:r>
            <a:endParaRPr lang="pl-PL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lnSpc>
                <a:spcPct val="107000"/>
              </a:lnSpc>
              <a:spcAft>
                <a:spcPts val="600"/>
              </a:spcAft>
              <a:buNone/>
            </a:pPr>
            <a:r>
              <a:rPr lang="pl-PL" sz="1200" b="1" i="0" u="none" strike="noStrike" kern="1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Cykl publikacji z zakresu wiedzy rolniczej – innowacje i praktyka w uprawach polowych</a:t>
            </a:r>
            <a:endParaRPr lang="pl-PL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Aft>
                <a:spcPts val="600"/>
              </a:spcAft>
              <a:buNone/>
            </a:pPr>
            <a:r>
              <a:rPr lang="pl-PL" sz="1200" b="1" i="0" u="none" strike="noStrike" kern="1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Publikacja w formie papierowej</a:t>
            </a:r>
            <a:endParaRPr lang="pl-PL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Aft>
                <a:spcPts val="600"/>
              </a:spcAft>
              <a:buNone/>
            </a:pPr>
            <a:r>
              <a:rPr lang="pl-PL" sz="1200" b="1" i="0" u="none" strike="noStrike" kern="1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Liczba tytułów - 3</a:t>
            </a:r>
            <a:endParaRPr lang="pl-PL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Aft>
                <a:spcPts val="600"/>
              </a:spcAft>
              <a:buNone/>
            </a:pPr>
            <a:r>
              <a:rPr lang="pl-PL" sz="1200" b="1" i="0" u="none" strike="noStrike" kern="1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Nakład - 1500</a:t>
            </a:r>
            <a:endParaRPr lang="pl-PL" sz="1200" b="0" i="0" u="none" strike="noStrike" dirty="0">
              <a:effectLst/>
              <a:latin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87CE0-EDFD-415A-B0AC-7464C343EA60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3279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8BD1-BD23-429C-9D7B-A0D774EE1B3B}" type="datetimeFigureOut">
              <a:rPr lang="pl-PL" smtClean="0"/>
              <a:t>10.02.2026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E660-10DB-445D-8869-F74FCCCC3D22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283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8BD1-BD23-429C-9D7B-A0D774EE1B3B}" type="datetimeFigureOut">
              <a:rPr lang="pl-PL" smtClean="0"/>
              <a:t>10.02.2026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E660-10DB-445D-8869-F74FCCCC3D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61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8BD1-BD23-429C-9D7B-A0D774EE1B3B}" type="datetimeFigureOut">
              <a:rPr lang="pl-PL" smtClean="0"/>
              <a:t>10.02.2026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E660-10DB-445D-8869-F74FCCCC3D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664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8BD1-BD23-429C-9D7B-A0D774EE1B3B}" type="datetimeFigureOut">
              <a:rPr lang="pl-PL" smtClean="0"/>
              <a:t>10.02.2026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E660-10DB-445D-8869-F74FCCCC3D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3713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8BD1-BD23-429C-9D7B-A0D774EE1B3B}" type="datetimeFigureOut">
              <a:rPr lang="pl-PL" smtClean="0"/>
              <a:t>10.02.2026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E660-10DB-445D-8869-F74FCCCC3D22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0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8BD1-BD23-429C-9D7B-A0D774EE1B3B}" type="datetimeFigureOut">
              <a:rPr lang="pl-PL" smtClean="0"/>
              <a:t>10.02.2026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E660-10DB-445D-8869-F74FCCCC3D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058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8BD1-BD23-429C-9D7B-A0D774EE1B3B}" type="datetimeFigureOut">
              <a:rPr lang="pl-PL" smtClean="0"/>
              <a:t>10.02.2026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E660-10DB-445D-8869-F74FCCCC3D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1877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8BD1-BD23-429C-9D7B-A0D774EE1B3B}" type="datetimeFigureOut">
              <a:rPr lang="pl-PL" smtClean="0"/>
              <a:t>10.02.2026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E660-10DB-445D-8869-F74FCCCC3D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990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8BD1-BD23-429C-9D7B-A0D774EE1B3B}" type="datetimeFigureOut">
              <a:rPr lang="pl-PL" smtClean="0"/>
              <a:t>10.02.2026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E660-10DB-445D-8869-F74FCCCC3D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431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DE08BD1-BD23-429C-9D7B-A0D774EE1B3B}" type="datetimeFigureOut">
              <a:rPr lang="pl-PL" smtClean="0"/>
              <a:t>10.02.2026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E5E660-10DB-445D-8869-F74FCCCC3D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216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8BD1-BD23-429C-9D7B-A0D774EE1B3B}" type="datetimeFigureOut">
              <a:rPr lang="pl-PL" smtClean="0"/>
              <a:t>10.02.2026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E660-10DB-445D-8869-F74FCCCC3D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386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DE08BD1-BD23-429C-9D7B-A0D774EE1B3B}" type="datetimeFigureOut">
              <a:rPr lang="pl-PL" smtClean="0"/>
              <a:t>10.02.2026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FE5E660-10DB-445D-8869-F74FCCCC3D22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38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doradca.cdr.gov.pl/lista.php?dr=ep_2023&amp;prow=2023" TargetMode="External"/><Relationship Id="rId3" Type="http://schemas.openxmlformats.org/officeDocument/2006/relationships/hyperlink" Target="https://doradca.cdr.gov.pl/lista.php?dr=rol_2023&amp;prow=2023" TargetMode="External"/><Relationship Id="rId7" Type="http://schemas.openxmlformats.org/officeDocument/2006/relationships/hyperlink" Target="https://doradca.cdr.gov.pl/lista.php?dr=spec_ip&amp;prow=2023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radca.cdr.gov.pl/lista.php?dr=spec_ek&amp;prow=2023" TargetMode="External"/><Relationship Id="rId5" Type="http://schemas.openxmlformats.org/officeDocument/2006/relationships/hyperlink" Target="https://doradca.cdr.gov.pl/lista.php?dr=spec_re&amp;prow=2023" TargetMode="External"/><Relationship Id="rId4" Type="http://schemas.openxmlformats.org/officeDocument/2006/relationships/hyperlink" Target="https://doradca.cdr.gov.pl/lista.php?dr=spec_rs&amp;prow=2023" TargetMode="Externa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ygnalizacja.agrofagi.com.pl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@oodrlosiow1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facebook.com/oodrlosiow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hyperlink" Target="mailto:sekretariat@oodr.pl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://www.oodr.pl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095D480A-8933-E29C-89D0-59B84BD7F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123" y="4455619"/>
            <a:ext cx="11602064" cy="1817361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/>
              <a:t>Działalność </a:t>
            </a:r>
            <a:br>
              <a:rPr lang="pl-PL" sz="4000" b="1" dirty="0"/>
            </a:br>
            <a:r>
              <a:rPr lang="pl-PL" sz="4000" b="1" dirty="0"/>
              <a:t>Opolskiego Ośrodka Doradztwa Rolniczego </a:t>
            </a:r>
            <a:br>
              <a:rPr lang="pl-PL" sz="4000" b="1" dirty="0"/>
            </a:br>
            <a:r>
              <a:rPr lang="pl-PL" sz="4000" b="1" dirty="0"/>
              <a:t>w Łosiowie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9309E72-91C4-F920-C223-FB06640F8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" b="23344"/>
          <a:stretch>
            <a:fillRect/>
          </a:stretch>
        </p:blipFill>
        <p:spPr>
          <a:xfrm>
            <a:off x="2327627" y="167148"/>
            <a:ext cx="7753056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13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ECC42-F130-3E3E-A332-052E19C4B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745D89-144C-83FC-3015-B9BE32148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Zadania OODR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1C735C-E9CE-F01B-FFC2-A4519102A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52211"/>
            <a:ext cx="10058400" cy="402336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l-PL" sz="2400" dirty="0"/>
              <a:t>Upowszechnianie rozwoju agroturystyki i turystyki wiejskiej oraz prowadzenie promocji wsi jako atrakcyjnego miejsca wypoczynku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2400" dirty="0"/>
              <a:t>Współdziałanie w realizacji zadań wynikających z programów rolnośrodowiskowych oraz programów działań mających na celu ograniczenie odpływu azotu ze źródeł rolniczych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2400" dirty="0"/>
              <a:t>Prowadzenie analiz przemian w zakresie poziomu i jakości produkcji rolniczej i funkcjonowania gospodarstw rolnych oraz upowszechnianie wyników tych analiz w pracy doradczej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79F5A1F-2DDC-EBA0-34D0-03D578454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236" y="119524"/>
            <a:ext cx="1144634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47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46A49-1038-0406-2B49-930039B14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0D4B80-D8B1-3A43-95D0-1BE2792D3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pPr algn="ctr"/>
            <a:r>
              <a:rPr lang="pl-PL" sz="4400" b="1" dirty="0"/>
              <a:t>Prowadzenie szkoleń dla rolników i innych mieszkańców obszarów wiejskich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F1517FC-6EEC-11D9-6A0A-015F72E06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236" y="119524"/>
            <a:ext cx="1144634" cy="1450757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0C0653D-D647-D03A-A158-B1BB620C1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66" y="1803170"/>
            <a:ext cx="11867534" cy="4131734"/>
          </a:xfrm>
        </p:spPr>
        <p:txBody>
          <a:bodyPr numCol="1">
            <a:noAutofit/>
          </a:bodyPr>
          <a:lstStyle/>
          <a:p>
            <a:pPr marL="0" lvl="0" indent="0">
              <a:spcBef>
                <a:spcPts val="200"/>
              </a:spcBef>
              <a:buNone/>
            </a:pPr>
            <a:r>
              <a:rPr lang="pl-PL" sz="2400" b="1" i="1" dirty="0"/>
              <a:t>Tematyka szkoleń i konferencji:</a:t>
            </a:r>
          </a:p>
          <a:p>
            <a:pPr lvl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pl-PL" sz="2300" dirty="0"/>
              <a:t>Stosowanie nowoczesnych metod agrotechnicznych, hodowla oraz przetwórstwo rolno-spożywcze</a:t>
            </a:r>
          </a:p>
          <a:p>
            <a:pPr lvl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pl-PL" sz="2300" dirty="0"/>
              <a:t>Rozwiązywanie problemów technologicznych i organizacyjno-ekonomicznych gospodarstw rolnych</a:t>
            </a:r>
          </a:p>
          <a:p>
            <a:pPr lvl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pl-PL" sz="2300" dirty="0"/>
              <a:t>Rachunkowość w gospodarstwach rolnych</a:t>
            </a:r>
          </a:p>
          <a:p>
            <a:pPr lvl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pl-PL" sz="2300" dirty="0"/>
              <a:t>Rolnictwo ekologiczne</a:t>
            </a:r>
          </a:p>
          <a:p>
            <a:pPr lvl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pl-PL" sz="2300" dirty="0"/>
              <a:t>Rozwój przedsiębiorczości na obszarach wiejskich</a:t>
            </a:r>
          </a:p>
          <a:p>
            <a:pPr lvl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pl-PL" sz="2300" dirty="0"/>
              <a:t>Unowocześnianie wiejskiego gospodarstwa domowego</a:t>
            </a:r>
          </a:p>
          <a:p>
            <a:pPr lvl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pl-PL" sz="2300" dirty="0"/>
              <a:t>Ubieganie się o przyznanie pomocy finansowanej lub współfinansowanej ze środków pochodzących z funduszy Unii Europejskiej lub innych instytucji krajowych, lub zagranicznych</a:t>
            </a:r>
          </a:p>
          <a:p>
            <a:pPr lvl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pl-PL" sz="2300" dirty="0"/>
              <a:t>Modernizacja gospodarstw rolnych, poprawa jakości artykułów rolno-spożywczych i ich przetwórstwa oraz wzmocnienie pozycji rolników na rynku</a:t>
            </a:r>
          </a:p>
        </p:txBody>
      </p:sp>
    </p:spTree>
    <p:extLst>
      <p:ext uri="{BB962C8B-B14F-4D97-AF65-F5344CB8AC3E}">
        <p14:creationId xmlns:p14="http://schemas.microsoft.com/office/powerpoint/2010/main" val="2941482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CA7D4-2C73-D2F7-1B6C-A25715E2A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9DA927-0553-6124-C804-4DB792669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pPr algn="ctr"/>
            <a:r>
              <a:rPr lang="pl-PL" sz="4400" b="1" dirty="0"/>
              <a:t>Prowadzenie szkoleń dla rolników i innych mieszkańców obszarów wiejskich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7274A1B-FC2E-DAD6-6834-A355D1D49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236" y="119524"/>
            <a:ext cx="1144634" cy="1450757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B2CDECB-78A0-3001-23D6-1FCDF36ED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66" y="1822834"/>
            <a:ext cx="11867534" cy="4131734"/>
          </a:xfrm>
        </p:spPr>
        <p:txBody>
          <a:bodyPr numCol="1">
            <a:noAutofit/>
          </a:bodyPr>
          <a:lstStyle/>
          <a:p>
            <a:pPr marL="0" lvl="0" indent="0">
              <a:spcBef>
                <a:spcPts val="200"/>
              </a:spcBef>
              <a:buNone/>
            </a:pPr>
            <a:r>
              <a:rPr lang="pl-PL" sz="2400" b="1" i="1" dirty="0"/>
              <a:t>Tematyka szkoleń i konferencji:</a:t>
            </a:r>
          </a:p>
          <a:p>
            <a:pPr lvl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pl-PL" sz="2300" dirty="0"/>
              <a:t>Zarządzanie gospodarstwem rolnym</a:t>
            </a:r>
          </a:p>
          <a:p>
            <a:pPr lvl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pl-PL" sz="2300" dirty="0"/>
              <a:t>Promocja produktów lokalnych i regionalnych</a:t>
            </a:r>
          </a:p>
          <a:p>
            <a:pPr lvl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pl-PL" sz="2300" dirty="0"/>
              <a:t>Zalecenia zawarte w zbiorze zaleceń dobrej praktyki rolniczej, o którym mowa w art. 103 ust. 1 ustawy Prawo wodne</a:t>
            </a:r>
          </a:p>
          <a:p>
            <a:pPr lvl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pl-PL" sz="2300" dirty="0"/>
              <a:t>Zalecenia zawarte w kodeksie dobrej praktyki rolniczej w zakresie ograniczenia emisji amoniaku</a:t>
            </a:r>
          </a:p>
          <a:p>
            <a:pPr lvl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pl-PL" sz="2300" dirty="0"/>
              <a:t>Upowszechnianie metod produkcji rolniczej i stylu życia przyjaznych dla środowiska</a:t>
            </a:r>
          </a:p>
          <a:p>
            <a:pPr lvl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pl-PL" sz="2300" dirty="0"/>
              <a:t>Działania na rzecz zachowania dziedzictwa kulturowego i przyrodniczego wsi, ekologicznego </a:t>
            </a:r>
            <a:br>
              <a:rPr lang="pl-PL" sz="2300" dirty="0"/>
            </a:br>
            <a:r>
              <a:rPr lang="pl-PL" sz="2300" dirty="0"/>
              <a:t>i funkcjonalnego urządzenia gospodarstwa rolnego </a:t>
            </a:r>
          </a:p>
          <a:p>
            <a:pPr lvl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pl-PL" sz="2300" dirty="0"/>
              <a:t>Upowszechnianie rozwoju agroturystyki i turystyki wiejskiej oraz prowadzenie promocji wsi jako atrakcyjnego miejsca wypoczynku</a:t>
            </a:r>
          </a:p>
          <a:p>
            <a:pPr lvl="0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pl-PL" sz="2300" dirty="0"/>
              <a:t>Realizacja zadań wynikających z programów rolnośrodowiskowych oraz programu działań mających na celu ograniczenia odpływu azotu ze źródeł rolniczych</a:t>
            </a:r>
          </a:p>
        </p:txBody>
      </p:sp>
    </p:spTree>
    <p:extLst>
      <p:ext uri="{BB962C8B-B14F-4D97-AF65-F5344CB8AC3E}">
        <p14:creationId xmlns:p14="http://schemas.microsoft.com/office/powerpoint/2010/main" val="185353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B3154-1B05-D328-B65C-6AD666ABE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769597-B90E-A031-846D-E532DBAAE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b="1" dirty="0"/>
              <a:t>Prowadzenie szkoleń dla rolników i innych mieszkańców obszarów wiejskich 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AC0EE5CB-D7A1-53AE-F951-6C80D85FEC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946029"/>
              </p:ext>
            </p:extLst>
          </p:nvPr>
        </p:nvGraphicFramePr>
        <p:xfrm>
          <a:off x="1745225" y="2147251"/>
          <a:ext cx="8701549" cy="30664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7864">
                  <a:extLst>
                    <a:ext uri="{9D8B030D-6E8A-4147-A177-3AD203B41FA5}">
                      <a16:colId xmlns:a16="http://schemas.microsoft.com/office/drawing/2014/main" val="3237780979"/>
                    </a:ext>
                  </a:extLst>
                </a:gridCol>
                <a:gridCol w="4264449">
                  <a:extLst>
                    <a:ext uri="{9D8B030D-6E8A-4147-A177-3AD203B41FA5}">
                      <a16:colId xmlns:a16="http://schemas.microsoft.com/office/drawing/2014/main" val="2767014256"/>
                    </a:ext>
                  </a:extLst>
                </a:gridCol>
                <a:gridCol w="1864618">
                  <a:extLst>
                    <a:ext uri="{9D8B030D-6E8A-4147-A177-3AD203B41FA5}">
                      <a16:colId xmlns:a16="http://schemas.microsoft.com/office/drawing/2014/main" val="3535745630"/>
                    </a:ext>
                  </a:extLst>
                </a:gridCol>
                <a:gridCol w="1864618">
                  <a:extLst>
                    <a:ext uri="{9D8B030D-6E8A-4147-A177-3AD203B41FA5}">
                      <a16:colId xmlns:a16="http://schemas.microsoft.com/office/drawing/2014/main" val="2529211746"/>
                    </a:ext>
                  </a:extLst>
                </a:gridCol>
              </a:tblGrid>
              <a:tr h="4602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100">
                          <a:effectLst/>
                        </a:rPr>
                        <a:t>L.p.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100" dirty="0">
                          <a:effectLst/>
                        </a:rPr>
                        <a:t>Forma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100">
                          <a:effectLst/>
                        </a:rPr>
                        <a:t>Liczba form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100">
                          <a:effectLst/>
                        </a:rPr>
                        <a:t>Liczba uczestników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48368117"/>
                  </a:ext>
                </a:extLst>
              </a:tr>
              <a:tr h="4602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100">
                          <a:effectLst/>
                        </a:rPr>
                        <a:t>1.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100">
                          <a:effectLst/>
                        </a:rPr>
                        <a:t>Szkolenie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032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100">
                          <a:effectLst/>
                        </a:rPr>
                        <a:t>183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5">
                  <a:txBody>
                    <a:bodyPr/>
                    <a:lstStyle/>
                    <a:p>
                      <a:pPr indent="2032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100" dirty="0">
                          <a:effectLst/>
                        </a:rPr>
                        <a:t>3 675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51193916"/>
                  </a:ext>
                </a:extLst>
              </a:tr>
              <a:tr h="4602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100">
                          <a:effectLst/>
                        </a:rPr>
                        <a:t>2.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100">
                          <a:effectLst/>
                        </a:rPr>
                        <a:t>Szkolenie wyjazdowe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032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100">
                          <a:effectLst/>
                        </a:rPr>
                        <a:t>47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319188"/>
                  </a:ext>
                </a:extLst>
              </a:tr>
              <a:tr h="4602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100">
                          <a:effectLst/>
                        </a:rPr>
                        <a:t>3.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100">
                          <a:effectLst/>
                        </a:rPr>
                        <a:t>Konferencja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032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100" dirty="0">
                          <a:effectLst/>
                        </a:rPr>
                        <a:t>1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284044"/>
                  </a:ext>
                </a:extLst>
              </a:tr>
              <a:tr h="4602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100">
                          <a:effectLst/>
                        </a:rPr>
                        <a:t>4.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100">
                          <a:effectLst/>
                        </a:rPr>
                        <a:t>Szkolenie zdalne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032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100">
                          <a:effectLst/>
                        </a:rPr>
                        <a:t>4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69801"/>
                  </a:ext>
                </a:extLst>
              </a:tr>
              <a:tr h="4602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100">
                          <a:effectLst/>
                        </a:rPr>
                        <a:t>5.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100">
                          <a:effectLst/>
                        </a:rPr>
                        <a:t>Konferencja zdalna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032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100" dirty="0">
                          <a:effectLst/>
                        </a:rPr>
                        <a:t>1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675259"/>
                  </a:ext>
                </a:extLst>
              </a:tr>
            </a:tbl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AC2780AC-1EE5-7749-2E4A-DDAAA9AE5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236" y="119524"/>
            <a:ext cx="1144634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0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EE97C-B9A4-7BFB-8585-9B45AF775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A80470-A738-2A74-0910-8B8C0C8EC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b="1" dirty="0"/>
              <a:t>Prowadzenie działalności informacyjnej wspierającej rozwój produkcji rolniczej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F479F36-98B6-EA08-9390-32BA43964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236" y="119524"/>
            <a:ext cx="1144634" cy="1450757"/>
          </a:xfrm>
          <a:prstGeom prst="rect">
            <a:avLst/>
          </a:prstGeom>
        </p:spPr>
      </p:pic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59E4E353-95A3-20C0-87D6-5D3519D54E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095285"/>
              </p:ext>
            </p:extLst>
          </p:nvPr>
        </p:nvGraphicFramePr>
        <p:xfrm>
          <a:off x="1284918" y="1904439"/>
          <a:ext cx="9683124" cy="41848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7715">
                  <a:extLst>
                    <a:ext uri="{9D8B030D-6E8A-4147-A177-3AD203B41FA5}">
                      <a16:colId xmlns:a16="http://schemas.microsoft.com/office/drawing/2014/main" val="562877653"/>
                    </a:ext>
                  </a:extLst>
                </a:gridCol>
                <a:gridCol w="4745499">
                  <a:extLst>
                    <a:ext uri="{9D8B030D-6E8A-4147-A177-3AD203B41FA5}">
                      <a16:colId xmlns:a16="http://schemas.microsoft.com/office/drawing/2014/main" val="3635233659"/>
                    </a:ext>
                  </a:extLst>
                </a:gridCol>
                <a:gridCol w="2074955">
                  <a:extLst>
                    <a:ext uri="{9D8B030D-6E8A-4147-A177-3AD203B41FA5}">
                      <a16:colId xmlns:a16="http://schemas.microsoft.com/office/drawing/2014/main" val="2086155015"/>
                    </a:ext>
                  </a:extLst>
                </a:gridCol>
                <a:gridCol w="2074955">
                  <a:extLst>
                    <a:ext uri="{9D8B030D-6E8A-4147-A177-3AD203B41FA5}">
                      <a16:colId xmlns:a16="http://schemas.microsoft.com/office/drawing/2014/main" val="3717739287"/>
                    </a:ext>
                  </a:extLst>
                </a:gridCol>
              </a:tblGrid>
              <a:tr h="563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Lp.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Forma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Liczba form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Liczba odbiorców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09009824"/>
                  </a:ext>
                </a:extLst>
              </a:tr>
              <a:tr h="383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1.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Informacja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5400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 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17 916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24389087"/>
                  </a:ext>
                </a:extLst>
              </a:tr>
              <a:tr h="459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2.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Wydawnictwa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Liczba form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Nakład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56257243"/>
                  </a:ext>
                </a:extLst>
              </a:tr>
              <a:tr h="4522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2.1.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Broszura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5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1 900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37393089"/>
                  </a:ext>
                </a:extLst>
              </a:tr>
              <a:tr h="511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2.3.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Informacja na www.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49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l-PL" sz="2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86881698"/>
                  </a:ext>
                </a:extLst>
              </a:tr>
              <a:tr h="4129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2.4.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Artykuł w miesięczniku odr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121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l-PL" sz="2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04485375"/>
                  </a:ext>
                </a:extLst>
              </a:tr>
              <a:tr h="373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3.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Stoisko informacyjno-promocyjne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19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l-PL" sz="2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62819600"/>
                  </a:ext>
                </a:extLst>
              </a:tr>
              <a:tr h="3932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4.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Pozostała działalność informacyjna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Liczba form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l-PL" sz="2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31213135"/>
                  </a:ext>
                </a:extLst>
              </a:tr>
              <a:tr h="4326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4.4.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Pozostała (niewymieniona powyżej)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239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l-PL" sz="2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89508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083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E7F80-EE0D-78BE-421B-0A2A4EC6D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48E771-03FF-F39B-790A-9C5876F6E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b="1" dirty="0"/>
              <a:t>Prowadzenie działalności w zakresie podnoszenia </a:t>
            </a:r>
            <a:br>
              <a:rPr lang="pl-PL" sz="3200" b="1" dirty="0"/>
            </a:br>
            <a:r>
              <a:rPr lang="pl-PL" sz="3200" b="1" dirty="0"/>
              <a:t>kwalifikacji zawodowych rolników </a:t>
            </a:r>
            <a:br>
              <a:rPr lang="pl-PL" sz="3200" b="1" dirty="0"/>
            </a:br>
            <a:r>
              <a:rPr lang="pl-PL" sz="3200" b="1" dirty="0"/>
              <a:t>i innych mieszkańców obszarów wiejskich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F6E226D-7D2A-D300-4BF3-5B1D52C88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236" y="119524"/>
            <a:ext cx="1144634" cy="1450757"/>
          </a:xfrm>
          <a:prstGeom prst="rect">
            <a:avLst/>
          </a:prstGeom>
        </p:spPr>
      </p:pic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92521CF8-0A55-0C3D-DA13-D1760A3B53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666765"/>
              </p:ext>
            </p:extLst>
          </p:nvPr>
        </p:nvGraphicFramePr>
        <p:xfrm>
          <a:off x="1097280" y="2016005"/>
          <a:ext cx="10481185" cy="38239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1045">
                  <a:extLst>
                    <a:ext uri="{9D8B030D-6E8A-4147-A177-3AD203B41FA5}">
                      <a16:colId xmlns:a16="http://schemas.microsoft.com/office/drawing/2014/main" val="3052719023"/>
                    </a:ext>
                  </a:extLst>
                </a:gridCol>
                <a:gridCol w="4817807">
                  <a:extLst>
                    <a:ext uri="{9D8B030D-6E8A-4147-A177-3AD203B41FA5}">
                      <a16:colId xmlns:a16="http://schemas.microsoft.com/office/drawing/2014/main" val="869611981"/>
                    </a:ext>
                  </a:extLst>
                </a:gridCol>
                <a:gridCol w="1415845">
                  <a:extLst>
                    <a:ext uri="{9D8B030D-6E8A-4147-A177-3AD203B41FA5}">
                      <a16:colId xmlns:a16="http://schemas.microsoft.com/office/drawing/2014/main" val="2404138169"/>
                    </a:ext>
                  </a:extLst>
                </a:gridCol>
                <a:gridCol w="1012722">
                  <a:extLst>
                    <a:ext uri="{9D8B030D-6E8A-4147-A177-3AD203B41FA5}">
                      <a16:colId xmlns:a16="http://schemas.microsoft.com/office/drawing/2014/main" val="1486794994"/>
                    </a:ext>
                  </a:extLst>
                </a:gridCol>
                <a:gridCol w="1165248">
                  <a:extLst>
                    <a:ext uri="{9D8B030D-6E8A-4147-A177-3AD203B41FA5}">
                      <a16:colId xmlns:a16="http://schemas.microsoft.com/office/drawing/2014/main" val="4116907918"/>
                    </a:ext>
                  </a:extLst>
                </a:gridCol>
                <a:gridCol w="958518">
                  <a:extLst>
                    <a:ext uri="{9D8B030D-6E8A-4147-A177-3AD203B41FA5}">
                      <a16:colId xmlns:a16="http://schemas.microsoft.com/office/drawing/2014/main" val="483997770"/>
                    </a:ext>
                  </a:extLst>
                </a:gridCol>
              </a:tblGrid>
              <a:tr h="20348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 dirty="0">
                          <a:effectLst/>
                        </a:rPr>
                        <a:t>Symbol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 dirty="0">
                          <a:effectLst/>
                        </a:rPr>
                        <a:t>Tematyka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 dirty="0">
                          <a:effectLst/>
                        </a:rPr>
                        <a:t>Informacja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 dirty="0">
                          <a:effectLst/>
                        </a:rPr>
                        <a:t>Porada </a:t>
                      </a:r>
                      <a:br>
                        <a:rPr lang="pl-PL" sz="2000" kern="0" dirty="0">
                          <a:effectLst/>
                        </a:rPr>
                      </a:br>
                      <a:r>
                        <a:rPr lang="pl-PL" sz="2000" kern="0" dirty="0">
                          <a:effectLst/>
                        </a:rPr>
                        <a:t>indywidualna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>
                          <a:effectLst/>
                        </a:rPr>
                        <a:t>Pozostałe formy podnoszenia kwalifikacji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 dirty="0">
                          <a:effectLst/>
                        </a:rPr>
                        <a:t>Łączna liczba odbiorców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extLst>
                  <a:ext uri="{0D108BD9-81ED-4DB2-BD59-A6C34878D82A}">
                    <a16:rowId xmlns:a16="http://schemas.microsoft.com/office/drawing/2014/main" val="591049622"/>
                  </a:ext>
                </a:extLst>
              </a:tr>
              <a:tr h="543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 dirty="0">
                          <a:effectLst/>
                        </a:rPr>
                        <a:t>Z.3.1.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 dirty="0">
                          <a:effectLst/>
                        </a:rPr>
                        <a:t>Reorientacja zawodowa 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88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 dirty="0">
                          <a:effectLst/>
                        </a:rPr>
                        <a:t>217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88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l-PL" sz="20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88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 dirty="0">
                          <a:effectLst/>
                        </a:rPr>
                        <a:t>319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73771191"/>
                  </a:ext>
                </a:extLst>
              </a:tr>
              <a:tr h="6292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 dirty="0">
                          <a:effectLst/>
                        </a:rPr>
                        <a:t>Z.3.2.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 dirty="0">
                          <a:effectLst/>
                        </a:rPr>
                        <a:t>Podnoszenie kwalifikacji zawodowych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88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 dirty="0">
                          <a:effectLst/>
                        </a:rPr>
                        <a:t>2 059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250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l-PL" sz="20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88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 dirty="0">
                          <a:effectLst/>
                        </a:rPr>
                        <a:t>2 309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35515746"/>
                  </a:ext>
                </a:extLst>
              </a:tr>
              <a:tr h="616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 dirty="0">
                          <a:effectLst/>
                        </a:rPr>
                        <a:t>Z.3.3.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>
                          <a:effectLst/>
                        </a:rPr>
                        <a:t>Współpraca ze szkołami rolniczymi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88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 dirty="0">
                          <a:effectLst/>
                        </a:rPr>
                        <a:t>40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l-PL" sz="2000" kern="0" dirty="0">
                          <a:effectLst/>
                        </a:rPr>
                        <a:t>15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88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 dirty="0">
                          <a:effectLst/>
                        </a:rPr>
                        <a:t>40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27651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110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5F92C-91BB-388D-7065-361E32DCB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39EDFA-47BE-A909-08A0-4A478B220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/>
              <a:t>Udzielanie pomocy rolnikom i innym mieszkańcom obszarów wiejskich w zakresie sporządzania dokumentacji niezbędnej do uzyskania pomocy finansowej </a:t>
            </a:r>
            <a:br>
              <a:rPr lang="pl-PL" sz="2400" b="1" dirty="0"/>
            </a:br>
            <a:r>
              <a:rPr lang="pl-PL" sz="2400" b="1" dirty="0"/>
              <a:t>lub współfinansowanej ze środków pochodzących z funduszy Unii Europejskiej </a:t>
            </a:r>
            <a:br>
              <a:rPr lang="pl-PL" sz="2400" b="1" dirty="0"/>
            </a:br>
            <a:r>
              <a:rPr lang="pl-PL" sz="2400" b="1" dirty="0"/>
              <a:t>lub innych instytucji krajowych lub zagranicznych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2339B5D-F04A-04BD-2466-F7A6119C6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236" y="119524"/>
            <a:ext cx="1144634" cy="1450757"/>
          </a:xfrm>
          <a:prstGeom prst="rect">
            <a:avLst/>
          </a:prstGeom>
        </p:spPr>
      </p:pic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26EDE8FA-5F34-28C5-2DE1-A1884D8E16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751309"/>
              </p:ext>
            </p:extLst>
          </p:nvPr>
        </p:nvGraphicFramePr>
        <p:xfrm>
          <a:off x="924233" y="2440669"/>
          <a:ext cx="10654234" cy="2700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6713">
                  <a:extLst>
                    <a:ext uri="{9D8B030D-6E8A-4147-A177-3AD203B41FA5}">
                      <a16:colId xmlns:a16="http://schemas.microsoft.com/office/drawing/2014/main" val="26221547"/>
                    </a:ext>
                  </a:extLst>
                </a:gridCol>
                <a:gridCol w="5524255">
                  <a:extLst>
                    <a:ext uri="{9D8B030D-6E8A-4147-A177-3AD203B41FA5}">
                      <a16:colId xmlns:a16="http://schemas.microsoft.com/office/drawing/2014/main" val="1200777523"/>
                    </a:ext>
                  </a:extLst>
                </a:gridCol>
                <a:gridCol w="1980216">
                  <a:extLst>
                    <a:ext uri="{9D8B030D-6E8A-4147-A177-3AD203B41FA5}">
                      <a16:colId xmlns:a16="http://schemas.microsoft.com/office/drawing/2014/main" val="2545061063"/>
                    </a:ext>
                  </a:extLst>
                </a:gridCol>
                <a:gridCol w="2283050">
                  <a:extLst>
                    <a:ext uri="{9D8B030D-6E8A-4147-A177-3AD203B41FA5}">
                      <a16:colId xmlns:a16="http://schemas.microsoft.com/office/drawing/2014/main" val="1763481450"/>
                    </a:ext>
                  </a:extLst>
                </a:gridCol>
              </a:tblGrid>
              <a:tr h="7394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Lp.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Forma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Liczba form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Liczba odbiorców 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72643787"/>
                  </a:ext>
                </a:extLst>
              </a:tr>
              <a:tr h="5977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1.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Porada indywidualna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l-PL" sz="2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778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4 577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77159444"/>
                  </a:ext>
                </a:extLst>
              </a:tr>
              <a:tr h="5977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2.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Doradztwo grupowe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778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2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778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12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39454798"/>
                  </a:ext>
                </a:extLst>
              </a:tr>
              <a:tr h="7394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3.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Dokumentacja niezbędna do uzyskania pomocy (nieodpłatna)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l-PL" sz="2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778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1 585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83473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221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10D6F-1695-BF22-2137-E5C329889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CCBDE3-22A3-6336-7A75-C0D3D2FE3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b="1" dirty="0"/>
              <a:t>Prowadzenie analiz rynku artykułów rolno-spożywczych i środków produkcji oraz gromadzenie i upowszechnianie informacji rynkowej </a:t>
            </a:r>
            <a:br>
              <a:rPr lang="pl-PL" sz="2800" b="1" dirty="0"/>
            </a:br>
            <a:r>
              <a:rPr lang="pl-PL" sz="2800" b="1" dirty="0"/>
              <a:t>w tym zakresie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2D9B178-BD9D-BF43-AEDB-56FEAC9F0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236" y="119524"/>
            <a:ext cx="1144634" cy="1450757"/>
          </a:xfrm>
          <a:prstGeom prst="rect">
            <a:avLst/>
          </a:prstGeom>
        </p:spPr>
      </p:pic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013A2271-D224-B36B-FD30-944F11741B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34603"/>
              </p:ext>
            </p:extLst>
          </p:nvPr>
        </p:nvGraphicFramePr>
        <p:xfrm>
          <a:off x="1097281" y="2133537"/>
          <a:ext cx="10058399" cy="35902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8244">
                  <a:extLst>
                    <a:ext uri="{9D8B030D-6E8A-4147-A177-3AD203B41FA5}">
                      <a16:colId xmlns:a16="http://schemas.microsoft.com/office/drawing/2014/main" val="280911294"/>
                    </a:ext>
                  </a:extLst>
                </a:gridCol>
                <a:gridCol w="5824827">
                  <a:extLst>
                    <a:ext uri="{9D8B030D-6E8A-4147-A177-3AD203B41FA5}">
                      <a16:colId xmlns:a16="http://schemas.microsoft.com/office/drawing/2014/main" val="3558941772"/>
                    </a:ext>
                  </a:extLst>
                </a:gridCol>
                <a:gridCol w="3415328">
                  <a:extLst>
                    <a:ext uri="{9D8B030D-6E8A-4147-A177-3AD203B41FA5}">
                      <a16:colId xmlns:a16="http://schemas.microsoft.com/office/drawing/2014/main" val="2302877814"/>
                    </a:ext>
                  </a:extLst>
                </a:gridCol>
              </a:tblGrid>
              <a:tr h="5240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Lp.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Forma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Liczba form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56231477"/>
                  </a:ext>
                </a:extLst>
              </a:tr>
              <a:tr h="10177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1.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Monitoring </a:t>
                      </a:r>
                      <a:br>
                        <a:rPr lang="pl-PL" sz="2400" kern="0" dirty="0">
                          <a:effectLst/>
                        </a:rPr>
                      </a:br>
                      <a:r>
                        <a:rPr lang="pl-PL" sz="1800" kern="0" dirty="0">
                          <a:effectLst/>
                        </a:rPr>
                        <a:t>(m.in.: 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 nawozów mineralnych, cen środków produkcji, przebiegu prac w rolnictwie)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778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1 242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58490573"/>
                  </a:ext>
                </a:extLst>
              </a:tr>
              <a:tr h="708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2.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Analiza </a:t>
                      </a:r>
                      <a:br>
                        <a:rPr lang="pl-PL" sz="2400" kern="0" dirty="0">
                          <a:effectLst/>
                        </a:rPr>
                      </a:br>
                      <a:r>
                        <a:rPr lang="pl-PL" sz="1800" kern="0" dirty="0">
                          <a:effectLst/>
                        </a:rPr>
                        <a:t>(m.in.: 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 nawozów mineralnych, cen środków produkcji, cen płodów rolnych)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778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61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20271031"/>
                  </a:ext>
                </a:extLst>
              </a:tr>
              <a:tr h="541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3.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Porada indywidualna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778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80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26699041"/>
                  </a:ext>
                </a:extLst>
              </a:tr>
              <a:tr h="541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4.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Pozostałe formy </a:t>
                      </a:r>
                      <a:r>
                        <a:rPr lang="pl-PL" sz="1800" kern="0" dirty="0">
                          <a:effectLst/>
                        </a:rPr>
                        <a:t>(m.in.: analizy zbiorcze)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778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214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23856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624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482E8-2592-ACED-50F8-B57947430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A88BB1-B443-49C1-62E2-9EE3A1641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600" b="1" dirty="0"/>
              <a:t>Możliwość prowadzenia doświadczalnictwa odmianowego w ramach porejestrowego doświadczalnictwa odmianowego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C1A4536-45D9-B652-13B6-BBDD7008A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236" y="119524"/>
            <a:ext cx="1144634" cy="1450757"/>
          </a:xfrm>
          <a:prstGeom prst="rect">
            <a:avLst/>
          </a:prstGeom>
        </p:spPr>
      </p:pic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CC1BCD64-BCFE-0F25-584F-C94A73F790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173437"/>
              </p:ext>
            </p:extLst>
          </p:nvPr>
        </p:nvGraphicFramePr>
        <p:xfrm>
          <a:off x="717756" y="1904439"/>
          <a:ext cx="10884310" cy="43986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1715">
                  <a:extLst>
                    <a:ext uri="{9D8B030D-6E8A-4147-A177-3AD203B41FA5}">
                      <a16:colId xmlns:a16="http://schemas.microsoft.com/office/drawing/2014/main" val="1918288461"/>
                    </a:ext>
                  </a:extLst>
                </a:gridCol>
                <a:gridCol w="6567948">
                  <a:extLst>
                    <a:ext uri="{9D8B030D-6E8A-4147-A177-3AD203B41FA5}">
                      <a16:colId xmlns:a16="http://schemas.microsoft.com/office/drawing/2014/main" val="1474601221"/>
                    </a:ext>
                  </a:extLst>
                </a:gridCol>
                <a:gridCol w="1474839">
                  <a:extLst>
                    <a:ext uri="{9D8B030D-6E8A-4147-A177-3AD203B41FA5}">
                      <a16:colId xmlns:a16="http://schemas.microsoft.com/office/drawing/2014/main" val="2278876014"/>
                    </a:ext>
                  </a:extLst>
                </a:gridCol>
                <a:gridCol w="1769808">
                  <a:extLst>
                    <a:ext uri="{9D8B030D-6E8A-4147-A177-3AD203B41FA5}">
                      <a16:colId xmlns:a16="http://schemas.microsoft.com/office/drawing/2014/main" val="1138487964"/>
                    </a:ext>
                  </a:extLst>
                </a:gridCol>
              </a:tblGrid>
              <a:tr h="820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 dirty="0">
                          <a:effectLst/>
                        </a:rPr>
                        <a:t>Symbol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 dirty="0">
                          <a:effectLst/>
                        </a:rPr>
                        <a:t>Wyszczególnienie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 dirty="0">
                          <a:effectLst/>
                        </a:rPr>
                        <a:t>Liczba doświadczeń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 dirty="0">
                          <a:effectLst/>
                        </a:rPr>
                        <a:t>Ogólna liczba powtórzeń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33465891"/>
                  </a:ext>
                </a:extLst>
              </a:tr>
              <a:tr h="402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 dirty="0">
                          <a:effectLst/>
                        </a:rPr>
                        <a:t>Z.6.1.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 dirty="0">
                          <a:effectLst/>
                        </a:rPr>
                        <a:t>Doświadczenia wg metod określonych regulaminem COBORU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6223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b="1" kern="0" dirty="0">
                          <a:effectLst/>
                        </a:rPr>
                        <a:t>10</a:t>
                      </a:r>
                      <a:endParaRPr lang="pl-PL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6223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b="1" kern="0" dirty="0">
                          <a:effectLst/>
                        </a:rPr>
                        <a:t>24</a:t>
                      </a:r>
                      <a:endParaRPr lang="pl-PL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57428381"/>
                  </a:ext>
                </a:extLst>
              </a:tr>
              <a:tr h="400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 dirty="0">
                          <a:effectLst/>
                        </a:rPr>
                        <a:t>Z.6.1.1.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 dirty="0">
                          <a:effectLst/>
                        </a:rPr>
                        <a:t>Jęczmień jary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6223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>
                          <a:effectLst/>
                        </a:rPr>
                        <a:t>1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6223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>
                          <a:effectLst/>
                        </a:rPr>
                        <a:t>2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76535069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 dirty="0">
                          <a:effectLst/>
                        </a:rPr>
                        <a:t>Z.6.1.2.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 dirty="0">
                          <a:effectLst/>
                        </a:rPr>
                        <a:t>Jęczmień ozimy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6223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>
                          <a:effectLst/>
                        </a:rPr>
                        <a:t>1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6223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>
                          <a:effectLst/>
                        </a:rPr>
                        <a:t>2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54061821"/>
                  </a:ext>
                </a:extLst>
              </a:tr>
              <a:tr h="400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>
                          <a:effectLst/>
                        </a:rPr>
                        <a:t>Z.6.1.3.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 dirty="0">
                          <a:effectLst/>
                        </a:rPr>
                        <a:t>Pszenica jara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6223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 dirty="0">
                          <a:effectLst/>
                        </a:rPr>
                        <a:t>1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6223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>
                          <a:effectLst/>
                        </a:rPr>
                        <a:t>2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13778259"/>
                  </a:ext>
                </a:extLst>
              </a:tr>
              <a:tr h="400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 dirty="0">
                          <a:effectLst/>
                        </a:rPr>
                        <a:t>Z.6.1.4.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 dirty="0">
                          <a:effectLst/>
                        </a:rPr>
                        <a:t>Pszenica ozima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6223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>
                          <a:effectLst/>
                        </a:rPr>
                        <a:t>2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6223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>
                          <a:effectLst/>
                        </a:rPr>
                        <a:t>5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8367344"/>
                  </a:ext>
                </a:extLst>
              </a:tr>
              <a:tr h="400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 dirty="0">
                          <a:effectLst/>
                        </a:rPr>
                        <a:t>Z.6.1.6.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>
                          <a:effectLst/>
                        </a:rPr>
                        <a:t>Pszenżyto ozime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6223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 dirty="0">
                          <a:effectLst/>
                        </a:rPr>
                        <a:t>1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6223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 dirty="0">
                          <a:effectLst/>
                        </a:rPr>
                        <a:t>2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87752761"/>
                  </a:ext>
                </a:extLst>
              </a:tr>
              <a:tr h="400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 dirty="0">
                          <a:effectLst/>
                        </a:rPr>
                        <a:t>Z.6.1.7.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>
                          <a:effectLst/>
                        </a:rPr>
                        <a:t>Owies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6223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 dirty="0">
                          <a:effectLst/>
                        </a:rPr>
                        <a:t>1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6223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 dirty="0">
                          <a:effectLst/>
                        </a:rPr>
                        <a:t>3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2613233"/>
                  </a:ext>
                </a:extLst>
              </a:tr>
              <a:tr h="400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 dirty="0">
                          <a:effectLst/>
                        </a:rPr>
                        <a:t>Z.6.1.8.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>
                          <a:effectLst/>
                        </a:rPr>
                        <a:t>Żyto ozime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6223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>
                          <a:effectLst/>
                        </a:rPr>
                        <a:t>1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6223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 dirty="0">
                          <a:effectLst/>
                        </a:rPr>
                        <a:t>2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16327865"/>
                  </a:ext>
                </a:extLst>
              </a:tr>
              <a:tr h="400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 dirty="0">
                          <a:effectLst/>
                        </a:rPr>
                        <a:t>Z.6.1.14.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>
                          <a:effectLst/>
                        </a:rPr>
                        <a:t>Soja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6223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>
                          <a:effectLst/>
                        </a:rPr>
                        <a:t>2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6223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0" dirty="0">
                          <a:effectLst/>
                        </a:rPr>
                        <a:t> 6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13235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7682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E3621-4113-5CF0-30DF-06A47A9F8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C260AA-0060-5A2B-B9A1-CCABC16CE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/>
              <a:t>Upowszechnianie metod produkcji rolniczej </a:t>
            </a:r>
            <a:br>
              <a:rPr lang="pl-PL" sz="3600" b="1" dirty="0"/>
            </a:br>
            <a:r>
              <a:rPr lang="pl-PL" sz="3600" b="1" dirty="0"/>
              <a:t>i stylu życia przyjaznego dla środowiska</a:t>
            </a:r>
            <a:endParaRPr lang="pl-PL" sz="3200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D945362-DA0B-9B7E-3E0A-6CBF11744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236" y="119524"/>
            <a:ext cx="1144634" cy="1450757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0D251C3-E752-38D2-38EB-025D93807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407" y="1845733"/>
            <a:ext cx="10766322" cy="4102783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pl-PL" sz="2800" b="1" i="1" dirty="0"/>
              <a:t>Tematyka form realizacji: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sz="2400" dirty="0"/>
              <a:t>Stosowanie nowoczesnych metod agrotechnicznych, hodowla oraz przetwórstwo rolno-spożywcze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sz="2400" dirty="0"/>
              <a:t>Rozwiązywanie problemów technologicznych i organizacyjno-ekonomicznych gospodarstw rolnych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400" dirty="0"/>
              <a:t>Rolnictwo ekologiczne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400" dirty="0"/>
              <a:t>Modernizacja gospodarstw rolnych, poprawa jakości artykułów rolno-spożywczych i ich przetwórstwa oraz wzmocnienie pozycji rolników na rynku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sz="2400" dirty="0"/>
              <a:t>Zalecenia zawarte w zbiorze zaleceń dobrej praktyki rolniczej, o którym mowa w art. 103 ust. 1 ustawy Prawo wodne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sz="2400" dirty="0"/>
              <a:t>Zalecenia zawarte w kodeksie dobrej praktyki rolniczej w zakresie ograniczenia emisji amoniaku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sz="2400" dirty="0"/>
              <a:t>Upowszechnianie metod produkcji rolniczej i stylu życia przyjaznych dla środowiska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5316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A8253D-4AE4-C94E-F4E7-1492D3383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Podstawy</a:t>
            </a:r>
            <a:r>
              <a:rPr lang="pl-PL" dirty="0"/>
              <a:t> </a:t>
            </a:r>
            <a:r>
              <a:rPr lang="pl-PL" b="1" dirty="0"/>
              <a:t>prawne działalności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19F206-A22F-1DE1-0C22-C336209A9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endParaRPr lang="pl-PL" sz="3200" dirty="0"/>
          </a:p>
          <a:p>
            <a:pPr algn="ctr">
              <a:lnSpc>
                <a:spcPct val="114000"/>
              </a:lnSpc>
            </a:pPr>
            <a:r>
              <a:rPr lang="pl-PL" sz="3200" dirty="0"/>
              <a:t>Opolski Ośrodek Doradztwa Rolniczego </a:t>
            </a:r>
            <a:br>
              <a:rPr lang="pl-PL" sz="3200" dirty="0"/>
            </a:br>
            <a:r>
              <a:rPr lang="pl-PL" sz="3200" dirty="0"/>
              <a:t>jest państwową jednostką organizacyjną posiadającą osobowość prawną, </a:t>
            </a:r>
            <a:br>
              <a:rPr lang="pl-PL" sz="3200" dirty="0"/>
            </a:br>
            <a:r>
              <a:rPr lang="pl-PL" sz="3200" dirty="0"/>
              <a:t>podlega Ministerstwu Rolnictwa i Rozwoju Wsi.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CEC3AB0-A7FB-0C32-0E53-839E320C0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236" y="119524"/>
            <a:ext cx="1144634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17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EA4EF-7CA0-1122-6966-E987352D6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0B68EA-BA6C-3111-7415-F1C8A7C01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/>
              <a:t>Upowszechnianie metod produkcji rolniczej </a:t>
            </a:r>
            <a:br>
              <a:rPr lang="pl-PL" sz="3600" b="1" dirty="0"/>
            </a:br>
            <a:r>
              <a:rPr lang="pl-PL" sz="3600" b="1" dirty="0"/>
              <a:t>i stylu życia przyjaznego dla środowiska</a:t>
            </a:r>
            <a:endParaRPr lang="pl-PL" sz="3200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19BD736-462C-83C5-A870-F90D91243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236" y="119524"/>
            <a:ext cx="1144634" cy="1450757"/>
          </a:xfrm>
          <a:prstGeom prst="rect">
            <a:avLst/>
          </a:prstGeom>
        </p:spPr>
      </p:pic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12B753E6-4335-5ECC-9DD7-116F30D180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809573"/>
              </p:ext>
            </p:extLst>
          </p:nvPr>
        </p:nvGraphicFramePr>
        <p:xfrm>
          <a:off x="1002891" y="2239726"/>
          <a:ext cx="9766346" cy="3482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4484">
                  <a:extLst>
                    <a:ext uri="{9D8B030D-6E8A-4147-A177-3AD203B41FA5}">
                      <a16:colId xmlns:a16="http://schemas.microsoft.com/office/drawing/2014/main" val="200161207"/>
                    </a:ext>
                  </a:extLst>
                </a:gridCol>
                <a:gridCol w="5694806">
                  <a:extLst>
                    <a:ext uri="{9D8B030D-6E8A-4147-A177-3AD203B41FA5}">
                      <a16:colId xmlns:a16="http://schemas.microsoft.com/office/drawing/2014/main" val="539745530"/>
                    </a:ext>
                  </a:extLst>
                </a:gridCol>
                <a:gridCol w="1435509">
                  <a:extLst>
                    <a:ext uri="{9D8B030D-6E8A-4147-A177-3AD203B41FA5}">
                      <a16:colId xmlns:a16="http://schemas.microsoft.com/office/drawing/2014/main" val="3579917830"/>
                    </a:ext>
                  </a:extLst>
                </a:gridCol>
                <a:gridCol w="1841547">
                  <a:extLst>
                    <a:ext uri="{9D8B030D-6E8A-4147-A177-3AD203B41FA5}">
                      <a16:colId xmlns:a16="http://schemas.microsoft.com/office/drawing/2014/main" val="654582058"/>
                    </a:ext>
                  </a:extLst>
                </a:gridCol>
              </a:tblGrid>
              <a:tr h="7459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Lp.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Forma realizacji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Liczba form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Liczba odbiorców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02548781"/>
                  </a:ext>
                </a:extLst>
              </a:tr>
              <a:tr h="364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1.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Porada indywidualna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l-PL" sz="2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778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8 008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89221452"/>
                  </a:ext>
                </a:extLst>
              </a:tr>
              <a:tr h="364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2.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Doradztwo grupowe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778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15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778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95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54585661"/>
                  </a:ext>
                </a:extLst>
              </a:tr>
              <a:tr h="364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3.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Pokaz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778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5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l-PL" sz="2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86117728"/>
                  </a:ext>
                </a:extLst>
              </a:tr>
              <a:tr h="364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4.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Demonstracja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778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14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l-PL" sz="2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72248450"/>
                  </a:ext>
                </a:extLst>
              </a:tr>
              <a:tr h="364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5.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Konkurs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778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2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l-PL" sz="2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26171823"/>
                  </a:ext>
                </a:extLst>
              </a:tr>
              <a:tr h="364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6.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Olimpiada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778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1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l-PL" sz="2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28128994"/>
                  </a:ext>
                </a:extLst>
              </a:tr>
              <a:tr h="473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8.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Pozostała działalność upowszechnieniowa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778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1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l-PL" sz="2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7588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802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6833B-DF20-B3C3-9040-D58CBA37E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ABC9CC-D3CB-7C9D-C25F-6FBCEF674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/>
              <a:t>Podejmowanie działań na rzecz zachowania dziedzictwa kulturowego i przyrodniczego wsi, ekologicznego </a:t>
            </a:r>
            <a:br>
              <a:rPr lang="pl-PL" sz="3200" b="1" dirty="0"/>
            </a:br>
            <a:r>
              <a:rPr lang="pl-PL" sz="3200" b="1" dirty="0"/>
              <a:t>i funkcjonalnego urządzania gospodarstwa rolnego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1E35E4E-7B67-A61E-0BDA-148E5FBFA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236" y="119524"/>
            <a:ext cx="1144634" cy="1450757"/>
          </a:xfrm>
          <a:prstGeom prst="rect">
            <a:avLst/>
          </a:prstGeom>
        </p:spPr>
      </p:pic>
      <p:sp>
        <p:nvSpPr>
          <p:cNvPr id="7" name="Symbol zastępczy zawartości 5">
            <a:extLst>
              <a:ext uri="{FF2B5EF4-FFF2-40B4-BE49-F238E27FC236}">
                <a16:creationId xmlns:a16="http://schemas.microsoft.com/office/drawing/2014/main" id="{E5ACA492-BAF1-F0B2-CBF6-850F9CCB3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29721"/>
            <a:ext cx="10058400" cy="402272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2800" b="1" i="1" dirty="0"/>
              <a:t>Tematyka form realizacji: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400" dirty="0"/>
              <a:t>Unowocześnianie wiejskiego gospodarstwa domowego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400" dirty="0"/>
              <a:t>Promocja produktów lokalnych i regionalnych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400" dirty="0"/>
              <a:t>Działania na rzecz zachowania dziedzictwa kulturowego i przyrodniczego wsi, ekologicznego i funkcjonalnego urządzenia gospodarstwa rolnego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4114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504A7-E66F-0F2A-9F00-332041CD8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503C83-1984-0CE3-CFDC-8C4B56B5F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/>
              <a:t>Podejmowanie działań na rzecz zachowania dziedzictwa kulturowego i przyrodniczego wsi, ekologicznego </a:t>
            </a:r>
            <a:br>
              <a:rPr lang="pl-PL" sz="3200" b="1" dirty="0"/>
            </a:br>
            <a:r>
              <a:rPr lang="pl-PL" sz="3200" b="1" dirty="0"/>
              <a:t>i funkcjonalnego urządzania gospodarstwa rolnego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4FE07BE-4BB0-D454-9CF5-5EB167F9B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236" y="119524"/>
            <a:ext cx="1144634" cy="1450757"/>
          </a:xfrm>
          <a:prstGeom prst="rect">
            <a:avLst/>
          </a:prstGeom>
        </p:spPr>
      </p:pic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EA04BD30-6C11-EE42-C988-7FF0FA8CF8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372820"/>
              </p:ext>
            </p:extLst>
          </p:nvPr>
        </p:nvGraphicFramePr>
        <p:xfrm>
          <a:off x="2227671" y="2323022"/>
          <a:ext cx="8135527" cy="27976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1819">
                  <a:extLst>
                    <a:ext uri="{9D8B030D-6E8A-4147-A177-3AD203B41FA5}">
                      <a16:colId xmlns:a16="http://schemas.microsoft.com/office/drawing/2014/main" val="3401811964"/>
                    </a:ext>
                  </a:extLst>
                </a:gridCol>
                <a:gridCol w="3987054">
                  <a:extLst>
                    <a:ext uri="{9D8B030D-6E8A-4147-A177-3AD203B41FA5}">
                      <a16:colId xmlns:a16="http://schemas.microsoft.com/office/drawing/2014/main" val="2172174416"/>
                    </a:ext>
                  </a:extLst>
                </a:gridCol>
                <a:gridCol w="1743327">
                  <a:extLst>
                    <a:ext uri="{9D8B030D-6E8A-4147-A177-3AD203B41FA5}">
                      <a16:colId xmlns:a16="http://schemas.microsoft.com/office/drawing/2014/main" val="1410489836"/>
                    </a:ext>
                  </a:extLst>
                </a:gridCol>
                <a:gridCol w="1743327">
                  <a:extLst>
                    <a:ext uri="{9D8B030D-6E8A-4147-A177-3AD203B41FA5}">
                      <a16:colId xmlns:a16="http://schemas.microsoft.com/office/drawing/2014/main" val="2121081591"/>
                    </a:ext>
                  </a:extLst>
                </a:gridCol>
              </a:tblGrid>
              <a:tr h="1032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Lp.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Forma realizacji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Liczba form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Liczba odbiorców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04071391"/>
                  </a:ext>
                </a:extLst>
              </a:tr>
              <a:tr h="441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1.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Porada indywidualna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l-PL" sz="2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778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1 096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72305710"/>
                  </a:ext>
                </a:extLst>
              </a:tr>
              <a:tr h="441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2.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Doradztwo grupowe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778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6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778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38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32091533"/>
                  </a:ext>
                </a:extLst>
              </a:tr>
              <a:tr h="441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3.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Pokaz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778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11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l-PL" sz="2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62576131"/>
                  </a:ext>
                </a:extLst>
              </a:tr>
              <a:tr h="441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5.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Konkurs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778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4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l-PL" sz="2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35154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833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42828-EF71-3A31-516E-37529D3C6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0D9346-FDE8-D1DC-7566-1144675C5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600" b="1" dirty="0"/>
              <a:t>Upowszechnianie rozwoju agroturystyki i turystyki wiejskiej oraz prowadzenie promocji wsi jako atrakcyjnego miejsca wypoczynku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14DB21C-48ED-1EBA-B6C3-ABB9A60E3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236" y="119524"/>
            <a:ext cx="1144634" cy="1450757"/>
          </a:xfrm>
          <a:prstGeom prst="rect">
            <a:avLst/>
          </a:prstGeom>
        </p:spPr>
      </p:pic>
      <p:sp>
        <p:nvSpPr>
          <p:cNvPr id="7" name="Symbol zastępczy zawartości 5">
            <a:extLst>
              <a:ext uri="{FF2B5EF4-FFF2-40B4-BE49-F238E27FC236}">
                <a16:creationId xmlns:a16="http://schemas.microsoft.com/office/drawing/2014/main" id="{84AA504B-32C8-4F88-2229-247D52940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286" y="2199622"/>
            <a:ext cx="8577979" cy="219479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2800" b="1" i="1" dirty="0"/>
              <a:t>Tematyka form realizacji: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sz="2400" dirty="0"/>
              <a:t>Rozwój przedsiębiorczości na obszarach wiejskich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sz="2400" dirty="0"/>
              <a:t>Unowocześnianie wiejskiego gospodarstwa domowego</a:t>
            </a:r>
          </a:p>
        </p:txBody>
      </p:sp>
    </p:spTree>
    <p:extLst>
      <p:ext uri="{BB962C8B-B14F-4D97-AF65-F5344CB8AC3E}">
        <p14:creationId xmlns:p14="http://schemas.microsoft.com/office/powerpoint/2010/main" val="25864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F7174-BFC9-196B-48BE-576B57032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DFBFE9-D51C-7E79-E645-DAD1FB414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600" b="1" dirty="0"/>
              <a:t>Upowszechnianie rozwoju agroturystyki i turystyki wiejskiej oraz prowadzenie promocji wsi jako atrakcyjnego miejsca wypoczynku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8403A23-6F04-F8D7-0A0C-AFDB076FD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236" y="119524"/>
            <a:ext cx="1144634" cy="1450757"/>
          </a:xfrm>
          <a:prstGeom prst="rect">
            <a:avLst/>
          </a:prstGeom>
        </p:spPr>
      </p:pic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D572FA83-8B48-B3C7-2ABE-B5ECEE3129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196351"/>
              </p:ext>
            </p:extLst>
          </p:nvPr>
        </p:nvGraphicFramePr>
        <p:xfrm>
          <a:off x="1279176" y="1968909"/>
          <a:ext cx="9694607" cy="29201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8649">
                  <a:extLst>
                    <a:ext uri="{9D8B030D-6E8A-4147-A177-3AD203B41FA5}">
                      <a16:colId xmlns:a16="http://schemas.microsoft.com/office/drawing/2014/main" val="1336113075"/>
                    </a:ext>
                  </a:extLst>
                </a:gridCol>
                <a:gridCol w="5523661">
                  <a:extLst>
                    <a:ext uri="{9D8B030D-6E8A-4147-A177-3AD203B41FA5}">
                      <a16:colId xmlns:a16="http://schemas.microsoft.com/office/drawing/2014/main" val="2027802415"/>
                    </a:ext>
                  </a:extLst>
                </a:gridCol>
                <a:gridCol w="1592826">
                  <a:extLst>
                    <a:ext uri="{9D8B030D-6E8A-4147-A177-3AD203B41FA5}">
                      <a16:colId xmlns:a16="http://schemas.microsoft.com/office/drawing/2014/main" val="1023350987"/>
                    </a:ext>
                  </a:extLst>
                </a:gridCol>
                <a:gridCol w="1789471">
                  <a:extLst>
                    <a:ext uri="{9D8B030D-6E8A-4147-A177-3AD203B41FA5}">
                      <a16:colId xmlns:a16="http://schemas.microsoft.com/office/drawing/2014/main" val="3110636697"/>
                    </a:ext>
                  </a:extLst>
                </a:gridCol>
              </a:tblGrid>
              <a:tr h="1229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Lp.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Forma realizacji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Liczba form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Liczba odbiorców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5695016"/>
                  </a:ext>
                </a:extLst>
              </a:tr>
              <a:tr h="397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1.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Porada indywidualna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l-PL" sz="2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778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799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40698924"/>
                  </a:ext>
                </a:extLst>
              </a:tr>
              <a:tr h="397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3.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Pokaz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778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1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l-PL" sz="2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35460017"/>
                  </a:ext>
                </a:extLst>
              </a:tr>
              <a:tr h="397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5.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Konkurs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778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4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l-PL" sz="2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96046178"/>
                  </a:ext>
                </a:extLst>
              </a:tr>
              <a:tr h="498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8.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Pozostała działalność upowszechnieniowa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778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95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l-PL" sz="2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95847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259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D35A5-284B-6B0B-505A-4DEE16D69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2A0F4C-B86C-1AEC-803C-C2EE7D3AC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b="1" dirty="0"/>
              <a:t>Współdziałanie w realizacji zadań wynikających z programów </a:t>
            </a:r>
            <a:br>
              <a:rPr lang="pl-PL" sz="2800" b="1" dirty="0"/>
            </a:br>
            <a:r>
              <a:rPr lang="pl-PL" sz="2800" b="1" dirty="0"/>
              <a:t>rolno-środowiskowych oraz programów działań mających na celu ograniczenie odpływu azotu ze źródeł rolniczych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BF42D59-64FE-11B7-F017-62EA1F88D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236" y="119524"/>
            <a:ext cx="1144634" cy="1450757"/>
          </a:xfrm>
          <a:prstGeom prst="rect">
            <a:avLst/>
          </a:prstGeom>
        </p:spPr>
      </p:pic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6642E301-0DDC-26F8-A36C-39CB8F4B8B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8340588"/>
              </p:ext>
            </p:extLst>
          </p:nvPr>
        </p:nvGraphicFramePr>
        <p:xfrm>
          <a:off x="1036320" y="1904439"/>
          <a:ext cx="10569677" cy="42608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1212">
                  <a:extLst>
                    <a:ext uri="{9D8B030D-6E8A-4147-A177-3AD203B41FA5}">
                      <a16:colId xmlns:a16="http://schemas.microsoft.com/office/drawing/2014/main" val="1437970800"/>
                    </a:ext>
                  </a:extLst>
                </a:gridCol>
                <a:gridCol w="8089811">
                  <a:extLst>
                    <a:ext uri="{9D8B030D-6E8A-4147-A177-3AD203B41FA5}">
                      <a16:colId xmlns:a16="http://schemas.microsoft.com/office/drawing/2014/main" val="1939183880"/>
                    </a:ext>
                  </a:extLst>
                </a:gridCol>
                <a:gridCol w="1378654">
                  <a:extLst>
                    <a:ext uri="{9D8B030D-6E8A-4147-A177-3AD203B41FA5}">
                      <a16:colId xmlns:a16="http://schemas.microsoft.com/office/drawing/2014/main" val="2266012760"/>
                    </a:ext>
                  </a:extLst>
                </a:gridCol>
              </a:tblGrid>
              <a:tr h="10156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kern="0" dirty="0">
                          <a:effectLst/>
                        </a:rPr>
                        <a:t>Symbol </a:t>
                      </a:r>
                      <a:endParaRPr lang="pl-PL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kern="0" dirty="0">
                          <a:effectLst/>
                        </a:rPr>
                        <a:t>Tematyka</a:t>
                      </a:r>
                      <a:endParaRPr lang="pl-PL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kern="0" dirty="0">
                          <a:effectLst/>
                        </a:rPr>
                        <a:t> Porada indywidualna</a:t>
                      </a:r>
                      <a:endParaRPr lang="pl-PL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84356485"/>
                  </a:ext>
                </a:extLst>
              </a:tr>
              <a:tr h="9787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kern="0" dirty="0">
                          <a:effectLst/>
                        </a:rPr>
                        <a:t>Z.10.P.</a:t>
                      </a:r>
                      <a:endParaRPr lang="pl-PL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kern="0" dirty="0">
                          <a:effectLst/>
                        </a:rPr>
                        <a:t>Realizacja zadań wynikających z programów rolnośrodowiskowych oraz programu działań mających na celu ograniczenia odpływu azotu ze źródeł rolniczych</a:t>
                      </a:r>
                      <a:endParaRPr lang="pl-PL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kern="0" dirty="0">
                          <a:effectLst/>
                        </a:rPr>
                        <a:t>1 455</a:t>
                      </a:r>
                      <a:endParaRPr lang="pl-PL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98617083"/>
                  </a:ext>
                </a:extLst>
              </a:tr>
              <a:tr h="1025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kern="0" dirty="0">
                          <a:effectLst/>
                        </a:rPr>
                        <a:t>Z.10.P.1.</a:t>
                      </a:r>
                      <a:endParaRPr lang="pl-PL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kern="0" dirty="0">
                          <a:effectLst/>
                        </a:rPr>
                        <a:t>Zasady ochrony wód przed zanieczyszczeniami ze źródeł rolniczych, dyrektywa azotanowa i ramowa dyrektywa wodna, dyrektywa w sprawie jakości wody pitnej, ramowa dyrektywa w sprawie strategii morskiej </a:t>
                      </a:r>
                      <a:endParaRPr lang="pl-PL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kern="0">
                          <a:effectLst/>
                        </a:rPr>
                        <a:t>560</a:t>
                      </a:r>
                      <a:endParaRPr lang="pl-P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45936606"/>
                  </a:ext>
                </a:extLst>
              </a:tr>
              <a:tr h="6475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kern="0" dirty="0">
                          <a:effectLst/>
                        </a:rPr>
                        <a:t>Z.10.P.2.</a:t>
                      </a:r>
                      <a:endParaRPr lang="pl-PL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kern="0" dirty="0">
                          <a:effectLst/>
                        </a:rPr>
                        <a:t>Zobowiązania środowiskowe i klimatyczne  </a:t>
                      </a:r>
                      <a:br>
                        <a:rPr lang="pl-PL" sz="1800" kern="0" dirty="0">
                          <a:effectLst/>
                        </a:rPr>
                      </a:br>
                      <a:r>
                        <a:rPr lang="pl-PL" sz="1800" kern="0" dirty="0">
                          <a:effectLst/>
                        </a:rPr>
                        <a:t>(w tym interwencje rolno-środowiskowo-klimatyczne)</a:t>
                      </a:r>
                      <a:endParaRPr lang="pl-PL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kern="0">
                          <a:effectLst/>
                        </a:rPr>
                        <a:t>580</a:t>
                      </a:r>
                      <a:endParaRPr lang="pl-PL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52224629"/>
                  </a:ext>
                </a:extLst>
              </a:tr>
              <a:tr h="5932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kern="0" dirty="0">
                          <a:effectLst/>
                        </a:rPr>
                        <a:t>Z.10.P.3.</a:t>
                      </a:r>
                      <a:endParaRPr lang="pl-PL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kern="0" dirty="0">
                          <a:effectLst/>
                        </a:rPr>
                        <a:t>Ochrona bioróżnorodności, w tym NATURA 2000</a:t>
                      </a:r>
                      <a:endParaRPr lang="pl-PL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800" kern="0" dirty="0">
                          <a:effectLst/>
                        </a:rPr>
                        <a:t>315</a:t>
                      </a:r>
                      <a:endParaRPr lang="pl-PL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23313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078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6B349-0E6C-A864-D96A-00CB36AEF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19B630-A26F-9AAB-63EB-FEFE2B294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/>
              <a:t>Prowadzenie analiz przemian w zakresie poziomu i jakości produkcji rolniczej i funkcjonowania gospodarstw rolnych </a:t>
            </a:r>
            <a:br>
              <a:rPr lang="pl-PL" sz="3200" b="1" dirty="0"/>
            </a:br>
            <a:r>
              <a:rPr lang="pl-PL" sz="3200" b="1" dirty="0"/>
              <a:t>oraz upowszechnianie wyników tych analiz w pracy doradczej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6884D4D-6871-6D8E-CCB9-4FB3F9571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548" y="119524"/>
            <a:ext cx="1144634" cy="1450757"/>
          </a:xfrm>
          <a:prstGeom prst="rect">
            <a:avLst/>
          </a:prstGeom>
        </p:spPr>
      </p:pic>
      <p:sp>
        <p:nvSpPr>
          <p:cNvPr id="7" name="Symbol zastępczy zawartości 5">
            <a:extLst>
              <a:ext uri="{FF2B5EF4-FFF2-40B4-BE49-F238E27FC236}">
                <a16:creationId xmlns:a16="http://schemas.microsoft.com/office/drawing/2014/main" id="{84AA504B-32C8-4F88-2229-247D529407E7}"/>
              </a:ext>
            </a:extLst>
          </p:cNvPr>
          <p:cNvSpPr>
            <a:spLocks noGrp="1"/>
          </p:cNvSpPr>
          <p:nvPr/>
        </p:nvSpPr>
        <p:spPr>
          <a:xfrm>
            <a:off x="1195602" y="2337059"/>
            <a:ext cx="7997559" cy="294286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pl-PL" sz="2800" b="1" i="1" dirty="0"/>
              <a:t>Tematyka form realizacji: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400" dirty="0"/>
              <a:t>Rachunkowość w gospodarstwach rolnych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400" dirty="0"/>
              <a:t>Zarządzanie gospodarstwem rolnym</a:t>
            </a:r>
            <a:endParaRPr lang="pl-PL" sz="2400" b="1" i="1" dirty="0"/>
          </a:p>
          <a:p>
            <a:pPr>
              <a:buFont typeface="Wingdings" panose="05000000000000000000" pitchFamily="2" charset="2"/>
              <a:buChar char="q"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629653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5BB87-129E-671E-D99C-340A11A47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917106-8B0E-670D-D29D-7A1BB3AC7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/>
              <a:t>Prowadzenie analiz przemian w zakresie poziomu i jakości produkcji rolniczej i funkcjonowania gospodarstw rolnych </a:t>
            </a:r>
            <a:br>
              <a:rPr lang="pl-PL" sz="3200" b="1" dirty="0"/>
            </a:br>
            <a:r>
              <a:rPr lang="pl-PL" sz="3200" b="1" dirty="0"/>
              <a:t>oraz upowszechnianie wyników tych analiz w pracy doradczej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EFEAA9F-1B15-AB20-AD03-C251F8CCE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548" y="119524"/>
            <a:ext cx="1144634" cy="1450757"/>
          </a:xfrm>
          <a:prstGeom prst="rect">
            <a:avLst/>
          </a:prstGeom>
        </p:spPr>
      </p:pic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2C6266AC-4B57-0184-30F6-D55917AEFD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736405"/>
              </p:ext>
            </p:extLst>
          </p:nvPr>
        </p:nvGraphicFramePr>
        <p:xfrm>
          <a:off x="1723554" y="1986116"/>
          <a:ext cx="9202994" cy="3812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0145">
                  <a:extLst>
                    <a:ext uri="{9D8B030D-6E8A-4147-A177-3AD203B41FA5}">
                      <a16:colId xmlns:a16="http://schemas.microsoft.com/office/drawing/2014/main" val="1803578415"/>
                    </a:ext>
                  </a:extLst>
                </a:gridCol>
                <a:gridCol w="4793607">
                  <a:extLst>
                    <a:ext uri="{9D8B030D-6E8A-4147-A177-3AD203B41FA5}">
                      <a16:colId xmlns:a16="http://schemas.microsoft.com/office/drawing/2014/main" val="3724519579"/>
                    </a:ext>
                  </a:extLst>
                </a:gridCol>
                <a:gridCol w="1829621">
                  <a:extLst>
                    <a:ext uri="{9D8B030D-6E8A-4147-A177-3AD203B41FA5}">
                      <a16:colId xmlns:a16="http://schemas.microsoft.com/office/drawing/2014/main" val="1245131655"/>
                    </a:ext>
                  </a:extLst>
                </a:gridCol>
                <a:gridCol w="1829621">
                  <a:extLst>
                    <a:ext uri="{9D8B030D-6E8A-4147-A177-3AD203B41FA5}">
                      <a16:colId xmlns:a16="http://schemas.microsoft.com/office/drawing/2014/main" val="2937020120"/>
                    </a:ext>
                  </a:extLst>
                </a:gridCol>
              </a:tblGrid>
              <a:tr h="693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Lp.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Forma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Liczba form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Liczba odbiorców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68100061"/>
                  </a:ext>
                </a:extLst>
              </a:tr>
              <a:tr h="693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1.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Analiza gospodarstwa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l-PL" sz="2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778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290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55481956"/>
                  </a:ext>
                </a:extLst>
              </a:tr>
              <a:tr h="693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2.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Porada indywidualna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l-PL" sz="2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778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913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58458794"/>
                  </a:ext>
                </a:extLst>
              </a:tr>
              <a:tr h="693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3.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Doradztwo grupowe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778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1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778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6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61490939"/>
                  </a:ext>
                </a:extLst>
              </a:tr>
              <a:tr h="693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>
                          <a:effectLst/>
                        </a:rPr>
                        <a:t>4.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Pozostałe formy </a:t>
                      </a:r>
                      <a:br>
                        <a:rPr lang="pl-PL" sz="2400" kern="0" dirty="0">
                          <a:effectLst/>
                        </a:rPr>
                      </a:br>
                      <a:r>
                        <a:rPr lang="pl-PL" sz="1800" kern="0" dirty="0">
                          <a:effectLst/>
                        </a:rPr>
                        <a:t>(współpraca z gospodarstwami wdrożeniowymi, badanie koniunktury w rolnictwie)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778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489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778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400" kern="0" dirty="0">
                          <a:effectLst/>
                        </a:rPr>
                        <a:t>489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96295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7523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868909-B324-4EA5-C9CE-416BE7055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Usługi odpłatne realizowane na podstawie art. 4.4 ustawy o jednostkach doradztwa rolniczego</a:t>
            </a:r>
            <a:endParaRPr lang="pl-PL" sz="4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3086A4-7A23-DE06-6FA0-51FA1318E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35402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l-PL" sz="1800" dirty="0"/>
              <a:t>Wydanie 11 numerów miesięcznika „Kurier Rolniczy”, stanowiącego źródło aktualnych informacji z zakresu rolnictwa, doradztwa, polityki rolnej oraz wydarzeń branżowych regionu.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1800" dirty="0"/>
              <a:t>Wykonywanie analiz laboratoryjnych, wspierających rolników w ocenie jakości gleby, pasz i produktów rolnych.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1800" dirty="0"/>
              <a:t>Organizację szkoleń specjalistycznych w zakresie stosowania środków ochrony roślin oraz doradztwa dotyczącego zasad ich bezpiecznego używania.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1800" dirty="0"/>
              <a:t>Ocenę użyteczności maszyn rolniczych, w tym badanie sprawności technicznej opryskiwaczy w ramach obowiązkowych przeglądów.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1800" dirty="0"/>
              <a:t>Prowadzenie kursów obsługi kombajnów zbożowych, umożliwiających zdobycie uprawnień operatora maszyn rolniczych.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1800" dirty="0"/>
              <a:t>Świadczenie usług odpłatnych w zakresie sporządzania planów, wniosków i innych dokumentów niezbędnych </a:t>
            </a:r>
            <a:br>
              <a:rPr lang="pl-PL" sz="1800" dirty="0"/>
            </a:br>
            <a:r>
              <a:rPr lang="pl-PL" sz="1800" dirty="0"/>
              <a:t>do uzyskania pomocy finansowej ze środków Unii Europejskiej lub innych instytucji krajowych i zagranicznych.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1800" dirty="0"/>
              <a:t>Pomoc rolnikom indywidualnym oraz przedsiębiorstwom rolnym w odpłatnym wypełnianiu wniosków o płatności obszarowe w formie elektronicznej.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1800" dirty="0"/>
              <a:t>Pomoc w przygotowywaniu dokumentacji dla beneficjentów w ramach nowych działań Planu Strategicznego Wspólnej Polityki Rolnej, ukierunkowanych na wspieranie rozwoju sektora rolno-spożywczego oraz ocenę jego wpływu na klimat i środowisko, ze szczególnym uwzględnieniem ich ochrony.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9A50184-9701-E012-E6E5-AEC11569F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049" y="178230"/>
            <a:ext cx="1144634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97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DF96B8-95E0-C2DA-278D-B081F342F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Prowadzenie działalności wydawniczej</a:t>
            </a:r>
            <a:endParaRPr lang="pl-PL" dirty="0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B86DB130-CC58-2EE8-C76A-E75FF2BD5D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674901"/>
              </p:ext>
            </p:extLst>
          </p:nvPr>
        </p:nvGraphicFramePr>
        <p:xfrm>
          <a:off x="1199535" y="1868132"/>
          <a:ext cx="9753600" cy="4294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563">
                  <a:extLst>
                    <a:ext uri="{9D8B030D-6E8A-4147-A177-3AD203B41FA5}">
                      <a16:colId xmlns:a16="http://schemas.microsoft.com/office/drawing/2014/main" val="2118399014"/>
                    </a:ext>
                  </a:extLst>
                </a:gridCol>
                <a:gridCol w="7373908">
                  <a:extLst>
                    <a:ext uri="{9D8B030D-6E8A-4147-A177-3AD203B41FA5}">
                      <a16:colId xmlns:a16="http://schemas.microsoft.com/office/drawing/2014/main" val="2682223467"/>
                    </a:ext>
                  </a:extLst>
                </a:gridCol>
                <a:gridCol w="1868129">
                  <a:extLst>
                    <a:ext uri="{9D8B030D-6E8A-4147-A177-3AD203B41FA5}">
                      <a16:colId xmlns:a16="http://schemas.microsoft.com/office/drawing/2014/main" val="2112907176"/>
                    </a:ext>
                  </a:extLst>
                </a:gridCol>
              </a:tblGrid>
              <a:tr h="652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2400" kern="100" dirty="0">
                          <a:effectLst/>
                        </a:rPr>
                        <a:t>Lp.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2400" kern="100" dirty="0">
                          <a:effectLst/>
                        </a:rPr>
                        <a:t>Tytuły wydawnictw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2400" kern="100" dirty="0">
                          <a:effectLst/>
                        </a:rPr>
                        <a:t>Łączny nakład (szt.)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59931909"/>
                  </a:ext>
                </a:extLst>
              </a:tr>
              <a:tr h="4017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2400" kern="100">
                          <a:effectLst/>
                        </a:rPr>
                        <a:t> 1</a:t>
                      </a:r>
                      <a:endParaRPr lang="pl-PL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2400" kern="100" dirty="0">
                          <a:effectLst/>
                        </a:rPr>
                        <a:t>Kurier Rolniczy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2400" kern="100" dirty="0">
                          <a:effectLst/>
                        </a:rPr>
                        <a:t>16060</a:t>
                      </a:r>
                      <a:endParaRPr lang="pl-PL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46096886"/>
                  </a:ext>
                </a:extLst>
              </a:tr>
              <a:tr h="4017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Wyniki doświadczeń polowych OODR za rok 2025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96631700"/>
                  </a:ext>
                </a:extLst>
              </a:tr>
              <a:tr h="4017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Przewodnik po polu doświadczalnym OODR</a:t>
                      </a:r>
                      <a:endParaRPr lang="pl-PL" sz="2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16654113"/>
                  </a:ext>
                </a:extLst>
              </a:tr>
              <a:tr h="4017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Rola organizmów pożytecznych w integrowanej ochronie roślin upraw polowych. Metody i środki stymulujące ich rozwój i skuteczność </a:t>
                      </a:r>
                      <a:endParaRPr lang="pl-PL" sz="2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06367140"/>
                  </a:ext>
                </a:extLst>
              </a:tr>
              <a:tr h="4017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Uprawa soi jako źródła wartościowego białka</a:t>
                      </a:r>
                      <a:endParaRPr lang="pl-PL" sz="2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58003572"/>
                  </a:ext>
                </a:extLst>
              </a:tr>
              <a:tr h="4017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Wpływ gęstości siewu oraz nawożenia azotowego na jakość wybranych odmian pszenicy ozimej</a:t>
                      </a:r>
                      <a:endParaRPr lang="pl-PL" sz="2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07185601"/>
                  </a:ext>
                </a:extLst>
              </a:tr>
            </a:tbl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4B4A8566-C514-67B7-78C9-A0B4A2F63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726" y="178229"/>
            <a:ext cx="1144634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09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576B6-8D4B-8EAA-6A6C-046ADC52B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B29EFE-A084-A20C-DCF9-59E055F53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Podstawy</a:t>
            </a:r>
            <a:r>
              <a:rPr lang="pl-PL" dirty="0"/>
              <a:t> </a:t>
            </a:r>
            <a:r>
              <a:rPr lang="pl-PL" b="1" dirty="0"/>
              <a:t>prawne działalności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95E382-49BA-6F6A-3E3B-90870E8F9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245" y="1904439"/>
            <a:ext cx="10903974" cy="4378374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34000"/>
              </a:lnSpc>
              <a:buNone/>
            </a:pPr>
            <a:r>
              <a:rPr lang="pl-PL" sz="4400" dirty="0"/>
              <a:t>Opolski Ośrodek Doradztwa Rolniczego działa na podstawie:</a:t>
            </a:r>
          </a:p>
          <a:p>
            <a:pPr algn="just">
              <a:lnSpc>
                <a:spcPct val="134000"/>
              </a:lnSpc>
              <a:buFont typeface="Wingdings" panose="05000000000000000000" pitchFamily="2" charset="2"/>
              <a:buChar char="q"/>
            </a:pPr>
            <a:r>
              <a:rPr lang="pl-PL" sz="3800" dirty="0"/>
              <a:t>Ustawy z dnia 22 października 2004 r. o jednostkach doradztwa rolniczego </a:t>
            </a:r>
            <a:br>
              <a:rPr lang="pl-PL" sz="3800" dirty="0"/>
            </a:br>
            <a:r>
              <a:rPr lang="pl-PL" sz="3800" dirty="0"/>
              <a:t>(tekst jednolity Dz.U. z 2024 r., poz. 76.),</a:t>
            </a:r>
          </a:p>
          <a:p>
            <a:pPr algn="just">
              <a:lnSpc>
                <a:spcPct val="134000"/>
              </a:lnSpc>
              <a:buFont typeface="Wingdings" panose="05000000000000000000" pitchFamily="2" charset="2"/>
              <a:buChar char="q"/>
            </a:pPr>
            <a:r>
              <a:rPr lang="pl-PL" sz="3800" dirty="0"/>
              <a:t>Zarządzenia nr 35 Ministra Rolnictwa i Rozwoju Wsi z dnia 19 sierpnia 2016 r. (dziennik urzędowy </a:t>
            </a:r>
            <a:br>
              <a:rPr lang="pl-PL" sz="3800" dirty="0"/>
            </a:br>
            <a:r>
              <a:rPr lang="pl-PL" sz="3800" dirty="0"/>
              <a:t>z 2016 r. poz. 27) w sprawie nadania statutu Opolskiemu Ośrodkowi Doradztwa Rolniczego </a:t>
            </a:r>
            <a:br>
              <a:rPr lang="pl-PL" sz="3800" dirty="0"/>
            </a:br>
            <a:r>
              <a:rPr lang="pl-PL" sz="3800" dirty="0"/>
              <a:t>z siedzibą w Łosiowie,</a:t>
            </a:r>
          </a:p>
          <a:p>
            <a:pPr algn="just">
              <a:lnSpc>
                <a:spcPct val="134000"/>
              </a:lnSpc>
              <a:buFont typeface="Wingdings" panose="05000000000000000000" pitchFamily="2" charset="2"/>
              <a:buChar char="q"/>
            </a:pPr>
            <a:r>
              <a:rPr lang="pl-PL" sz="3800" dirty="0"/>
              <a:t>Zarządzenia nr 28/21 Dyrektora Opolskiego Ośrodka Doradztwa Rolniczego w Łosiowie z dnia 31.12.2021 r. w sprawie wprowadzenia Regulaminu Organizacyjnego Opolskiego Ośrodka Doradztwa Rolniczego w Łosiowie zatwierdzonego w dniu 30.12.2021 r. przez Ministra Rolnictwa </a:t>
            </a:r>
            <a:br>
              <a:rPr lang="pl-PL" sz="3800" dirty="0"/>
            </a:br>
            <a:r>
              <a:rPr lang="pl-PL" sz="3800" dirty="0"/>
              <a:t>i Rozwoju Wsi.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CD8A4CE-029E-031B-6B62-2A1528E3A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236" y="119524"/>
            <a:ext cx="1144634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009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93044-1F76-DDE3-0DA2-712003861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BCC1F0-62FA-3B76-89D8-2C893310C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/>
              <a:t>Zadania realizowane w zakresie Krajowej Sieci Obszarów Wiejskich (KSOW+)</a:t>
            </a:r>
            <a:endParaRPr lang="pl-PL" sz="3200" dirty="0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CD010DA2-4203-9A3C-0B7A-AE20202801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498530"/>
              </p:ext>
            </p:extLst>
          </p:nvPr>
        </p:nvGraphicFramePr>
        <p:xfrm>
          <a:off x="448350" y="1845733"/>
          <a:ext cx="11356260" cy="4064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672">
                  <a:extLst>
                    <a:ext uri="{9D8B030D-6E8A-4147-A177-3AD203B41FA5}">
                      <a16:colId xmlns:a16="http://schemas.microsoft.com/office/drawing/2014/main" val="780434970"/>
                    </a:ext>
                  </a:extLst>
                </a:gridCol>
                <a:gridCol w="4426955">
                  <a:extLst>
                    <a:ext uri="{9D8B030D-6E8A-4147-A177-3AD203B41FA5}">
                      <a16:colId xmlns:a16="http://schemas.microsoft.com/office/drawing/2014/main" val="1381832548"/>
                    </a:ext>
                  </a:extLst>
                </a:gridCol>
                <a:gridCol w="2241755">
                  <a:extLst>
                    <a:ext uri="{9D8B030D-6E8A-4147-A177-3AD203B41FA5}">
                      <a16:colId xmlns:a16="http://schemas.microsoft.com/office/drawing/2014/main" val="2827728431"/>
                    </a:ext>
                  </a:extLst>
                </a:gridCol>
                <a:gridCol w="1986116">
                  <a:extLst>
                    <a:ext uri="{9D8B030D-6E8A-4147-A177-3AD203B41FA5}">
                      <a16:colId xmlns:a16="http://schemas.microsoft.com/office/drawing/2014/main" val="3291101523"/>
                    </a:ext>
                  </a:extLst>
                </a:gridCol>
                <a:gridCol w="2182762">
                  <a:extLst>
                    <a:ext uri="{9D8B030D-6E8A-4147-A177-3AD203B41FA5}">
                      <a16:colId xmlns:a16="http://schemas.microsoft.com/office/drawing/2014/main" val="2196629999"/>
                    </a:ext>
                  </a:extLst>
                </a:gridCol>
              </a:tblGrid>
              <a:tr h="848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Lp.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Tytuł operacji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Forma realizacji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Wskaźnik realizacji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Liczba form 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Wskaźnik realizacji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Liczba odbiorców 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extLst>
                  <a:ext uri="{0D108BD9-81ED-4DB2-BD59-A6C34878D82A}">
                    <a16:rowId xmlns:a16="http://schemas.microsoft.com/office/drawing/2014/main" val="1981403811"/>
                  </a:ext>
                </a:extLst>
              </a:tr>
              <a:tr h="6690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1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Skarby natury – zielarska wiedza, praktyka i tradycja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Szkolenie/warsztat</a:t>
                      </a:r>
                      <a:br>
                        <a:rPr lang="pl-PL" sz="1600" kern="100" dirty="0">
                          <a:effectLst/>
                        </a:rPr>
                      </a:br>
                      <a:r>
                        <a:rPr lang="pl-PL" sz="1600" kern="100" dirty="0">
                          <a:effectLst/>
                        </a:rPr>
                        <a:t>Artykuły/wkładki w prasie</a:t>
                      </a:r>
                      <a:br>
                        <a:rPr lang="pl-PL" sz="1600" kern="100" dirty="0">
                          <a:effectLst/>
                        </a:rPr>
                      </a:br>
                      <a:r>
                        <a:rPr lang="pl-PL" sz="1600" kern="100" dirty="0">
                          <a:effectLst/>
                        </a:rPr>
                        <a:t>Artykuły w </a:t>
                      </a:r>
                      <a:r>
                        <a:rPr lang="pl-PL" sz="1600" kern="100" dirty="0" err="1">
                          <a:effectLst/>
                        </a:rPr>
                        <a:t>internecie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Liczba szkoleń - 2</a:t>
                      </a:r>
                      <a:br>
                        <a:rPr lang="pl-PL" sz="1600" kern="100" dirty="0">
                          <a:effectLst/>
                        </a:rPr>
                      </a:br>
                      <a:r>
                        <a:rPr lang="pl-PL" sz="1600" kern="100" dirty="0">
                          <a:effectLst/>
                        </a:rPr>
                        <a:t>Liczba artykułów - 1</a:t>
                      </a:r>
                      <a:br>
                        <a:rPr lang="pl-PL" sz="1600" kern="100" dirty="0">
                          <a:effectLst/>
                        </a:rPr>
                      </a:br>
                      <a:r>
                        <a:rPr lang="pl-PL" sz="1600" kern="100" dirty="0">
                          <a:effectLst/>
                        </a:rPr>
                        <a:t>Liczba artykułów - 1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Liczba uczestników - 40</a:t>
                      </a:r>
                      <a:br>
                        <a:rPr lang="pl-PL" sz="1600" kern="100" dirty="0">
                          <a:effectLst/>
                        </a:rPr>
                      </a:b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extLst>
                  <a:ext uri="{0D108BD9-81ED-4DB2-BD59-A6C34878D82A}">
                    <a16:rowId xmlns:a16="http://schemas.microsoft.com/office/drawing/2014/main" val="899084262"/>
                  </a:ext>
                </a:extLst>
              </a:tr>
              <a:tr h="310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2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 Pszczelarstwo dla początkujących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Szkolenie/warsztat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Liczba szkoleń - 2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Liczba uczestników - 20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extLst>
                  <a:ext uri="{0D108BD9-81ED-4DB2-BD59-A6C34878D82A}">
                    <a16:rowId xmlns:a16="http://schemas.microsoft.com/office/drawing/2014/main" val="39984889"/>
                  </a:ext>
                </a:extLst>
              </a:tr>
              <a:tr h="12880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3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 </a:t>
                      </a:r>
                      <a:r>
                        <a:rPr lang="pl-PL" sz="1600" kern="100" dirty="0" err="1">
                          <a:effectLst/>
                        </a:rPr>
                        <a:t>Apikosmetyka</a:t>
                      </a:r>
                      <a:r>
                        <a:rPr lang="pl-PL" sz="1600" kern="100" dirty="0">
                          <a:effectLst/>
                        </a:rPr>
                        <a:t> i </a:t>
                      </a:r>
                      <a:r>
                        <a:rPr lang="pl-PL" sz="1600" kern="100" dirty="0" err="1">
                          <a:effectLst/>
                        </a:rPr>
                        <a:t>apiterapia</a:t>
                      </a:r>
                      <a:r>
                        <a:rPr lang="pl-PL" sz="1600" kern="100" dirty="0">
                          <a:effectLst/>
                        </a:rPr>
                        <a:t> szansą na wykorzystanie potencjału produktów pszczelich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Szkolenie/warsztat</a:t>
                      </a:r>
                      <a:br>
                        <a:rPr lang="pl-PL" sz="1600" kern="100" dirty="0">
                          <a:effectLst/>
                        </a:rPr>
                      </a:br>
                      <a:r>
                        <a:rPr lang="pl-PL" sz="1600" kern="100" dirty="0">
                          <a:effectLst/>
                        </a:rPr>
                        <a:t>Publikacja w formie papierowej</a:t>
                      </a:r>
                      <a:br>
                        <a:rPr lang="pl-PL" sz="1600" kern="100" dirty="0">
                          <a:effectLst/>
                        </a:rPr>
                      </a:br>
                      <a:r>
                        <a:rPr lang="pl-PL" sz="1600" kern="100" dirty="0">
                          <a:effectLst/>
                        </a:rPr>
                        <a:t>Publikacja w formie elektronicznej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Liczba szkoleń - 1</a:t>
                      </a:r>
                      <a:br>
                        <a:rPr lang="pl-PL" sz="1600" kern="100" dirty="0">
                          <a:effectLst/>
                        </a:rPr>
                      </a:br>
                      <a:r>
                        <a:rPr lang="pl-PL" sz="1600" kern="100" dirty="0">
                          <a:effectLst/>
                        </a:rPr>
                        <a:t>Liczba tytułów - 1</a:t>
                      </a:r>
                      <a:br>
                        <a:rPr lang="pl-PL" sz="1600" kern="100" dirty="0">
                          <a:effectLst/>
                        </a:rPr>
                      </a:br>
                      <a:r>
                        <a:rPr lang="pl-PL" sz="1600" kern="100" dirty="0">
                          <a:effectLst/>
                        </a:rPr>
                        <a:t>Liczba tytułów - 1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Liczba uczestników - 15</a:t>
                      </a:r>
                      <a:br>
                        <a:rPr lang="pl-PL" sz="1600" kern="100" dirty="0">
                          <a:effectLst/>
                        </a:rPr>
                      </a:br>
                      <a:r>
                        <a:rPr lang="pl-PL" sz="1600" kern="100" dirty="0">
                          <a:effectLst/>
                        </a:rPr>
                        <a:t>Nakład - 500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extLst>
                  <a:ext uri="{0D108BD9-81ED-4DB2-BD59-A6C34878D82A}">
                    <a16:rowId xmlns:a16="http://schemas.microsoft.com/office/drawing/2014/main" val="3712064001"/>
                  </a:ext>
                </a:extLst>
              </a:tr>
              <a:tr h="840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4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 Forum kobiet – liderki wiejskiej przedsiębiorczości 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Konferencja/kongres</a:t>
                      </a:r>
                      <a:br>
                        <a:rPr lang="pl-PL" sz="1600" kern="100" dirty="0">
                          <a:effectLst/>
                        </a:rPr>
                      </a:br>
                      <a:r>
                        <a:rPr lang="pl-PL" sz="1600" kern="100" dirty="0">
                          <a:effectLst/>
                        </a:rPr>
                        <a:t>Artykuły/wkładki w prasie</a:t>
                      </a:r>
                      <a:br>
                        <a:rPr lang="pl-PL" sz="1600" kern="100" dirty="0">
                          <a:effectLst/>
                        </a:rPr>
                      </a:br>
                      <a:r>
                        <a:rPr lang="pl-PL" sz="1600" kern="100" dirty="0">
                          <a:effectLst/>
                        </a:rPr>
                        <a:t>Artykuły w </a:t>
                      </a:r>
                      <a:r>
                        <a:rPr lang="pl-PL" sz="1600" kern="100" dirty="0" err="1">
                          <a:effectLst/>
                        </a:rPr>
                        <a:t>internecie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Liczba konferencji - 1</a:t>
                      </a:r>
                      <a:br>
                        <a:rPr lang="pl-PL" sz="1600" kern="100" dirty="0">
                          <a:effectLst/>
                        </a:rPr>
                      </a:br>
                      <a:r>
                        <a:rPr lang="pl-PL" sz="1600" kern="100" dirty="0">
                          <a:effectLst/>
                        </a:rPr>
                        <a:t>Liczba artykułów - 1</a:t>
                      </a:r>
                      <a:br>
                        <a:rPr lang="pl-PL" sz="1600" kern="100" dirty="0">
                          <a:effectLst/>
                        </a:rPr>
                      </a:br>
                      <a:r>
                        <a:rPr lang="pl-PL" sz="1600" kern="100" dirty="0">
                          <a:effectLst/>
                        </a:rPr>
                        <a:t>Liczba artykułów - 1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liczba uczestników - 100</a:t>
                      </a:r>
                      <a:br>
                        <a:rPr lang="pl-PL" sz="1600" kern="100" dirty="0">
                          <a:effectLst/>
                        </a:rPr>
                      </a:b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extLst>
                  <a:ext uri="{0D108BD9-81ED-4DB2-BD59-A6C34878D82A}">
                    <a16:rowId xmlns:a16="http://schemas.microsoft.com/office/drawing/2014/main" val="3332598582"/>
                  </a:ext>
                </a:extLst>
              </a:tr>
            </a:tbl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2991ADD1-A2D3-EE22-C0A2-8367A7AD9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049" y="178230"/>
            <a:ext cx="1144634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35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2BCD6-A015-C3CF-64FB-8D689D8BC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2C2B16-CE0D-1B12-1E18-B2B447BAA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/>
              <a:t>Zadania realizowane w zakresie Krajowej Sieci Obszarów Wiejskich (KSOW+)</a:t>
            </a:r>
            <a:endParaRPr lang="pl-PL" sz="3200" dirty="0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2C435CD2-FF2E-DC08-F298-D28F2962BD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3733107"/>
              </p:ext>
            </p:extLst>
          </p:nvPr>
        </p:nvGraphicFramePr>
        <p:xfrm>
          <a:off x="448350" y="1845733"/>
          <a:ext cx="11356260" cy="43972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672">
                  <a:extLst>
                    <a:ext uri="{9D8B030D-6E8A-4147-A177-3AD203B41FA5}">
                      <a16:colId xmlns:a16="http://schemas.microsoft.com/office/drawing/2014/main" val="780434970"/>
                    </a:ext>
                  </a:extLst>
                </a:gridCol>
                <a:gridCol w="4426955">
                  <a:extLst>
                    <a:ext uri="{9D8B030D-6E8A-4147-A177-3AD203B41FA5}">
                      <a16:colId xmlns:a16="http://schemas.microsoft.com/office/drawing/2014/main" val="1381832548"/>
                    </a:ext>
                  </a:extLst>
                </a:gridCol>
                <a:gridCol w="2241755">
                  <a:extLst>
                    <a:ext uri="{9D8B030D-6E8A-4147-A177-3AD203B41FA5}">
                      <a16:colId xmlns:a16="http://schemas.microsoft.com/office/drawing/2014/main" val="2827728431"/>
                    </a:ext>
                  </a:extLst>
                </a:gridCol>
                <a:gridCol w="1986116">
                  <a:extLst>
                    <a:ext uri="{9D8B030D-6E8A-4147-A177-3AD203B41FA5}">
                      <a16:colId xmlns:a16="http://schemas.microsoft.com/office/drawing/2014/main" val="3291101523"/>
                    </a:ext>
                  </a:extLst>
                </a:gridCol>
                <a:gridCol w="2182762">
                  <a:extLst>
                    <a:ext uri="{9D8B030D-6E8A-4147-A177-3AD203B41FA5}">
                      <a16:colId xmlns:a16="http://schemas.microsoft.com/office/drawing/2014/main" val="2196629999"/>
                    </a:ext>
                  </a:extLst>
                </a:gridCol>
              </a:tblGrid>
              <a:tr h="848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Lp.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Tytuł operacji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Forma realizacji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Wskaźnik realizacji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Liczba form 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Wskaźnik realizacji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Liczba odbiorców 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extLst>
                  <a:ext uri="{0D108BD9-81ED-4DB2-BD59-A6C34878D82A}">
                    <a16:rowId xmlns:a16="http://schemas.microsoft.com/office/drawing/2014/main" val="1981403811"/>
                  </a:ext>
                </a:extLst>
              </a:tr>
              <a:tr h="1041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5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Tradycja, smak, marka – transformacja produkcji rolnej na przykładzie Rumunii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Zagraniczny wyjazd studyjny</a:t>
                      </a:r>
                      <a:br>
                        <a:rPr lang="pl-PL" sz="1600" kern="100" dirty="0">
                          <a:effectLst/>
                        </a:rPr>
                      </a:br>
                      <a:r>
                        <a:rPr lang="pl-PL" sz="1600" kern="100" dirty="0">
                          <a:effectLst/>
                        </a:rPr>
                        <a:t>Artykuły/wkładki w prasie</a:t>
                      </a:r>
                      <a:br>
                        <a:rPr lang="pl-PL" sz="1600" kern="100" dirty="0">
                          <a:effectLst/>
                        </a:rPr>
                      </a:br>
                      <a:r>
                        <a:rPr lang="pl-PL" sz="1600" kern="100" dirty="0">
                          <a:effectLst/>
                        </a:rPr>
                        <a:t>Artykuły w </a:t>
                      </a:r>
                      <a:r>
                        <a:rPr lang="pl-PL" sz="1600" kern="100" dirty="0" err="1">
                          <a:effectLst/>
                        </a:rPr>
                        <a:t>internecie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Liczba wyjazdów - 1</a:t>
                      </a:r>
                      <a:br>
                        <a:rPr lang="pl-PL" sz="1600" kern="100" dirty="0">
                          <a:effectLst/>
                        </a:rPr>
                      </a:br>
                      <a:r>
                        <a:rPr lang="pl-PL" sz="1600" kern="100" dirty="0">
                          <a:effectLst/>
                        </a:rPr>
                        <a:t>Liczba artykułów - 1</a:t>
                      </a:r>
                      <a:br>
                        <a:rPr lang="pl-PL" sz="1600" kern="100" dirty="0">
                          <a:effectLst/>
                        </a:rPr>
                      </a:br>
                      <a:r>
                        <a:rPr lang="pl-PL" sz="1600" kern="100" dirty="0">
                          <a:effectLst/>
                        </a:rPr>
                        <a:t>Liczba artykułów - 1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Liczba uczestników - 25, 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extLst>
                  <a:ext uri="{0D108BD9-81ED-4DB2-BD59-A6C34878D82A}">
                    <a16:rowId xmlns:a16="http://schemas.microsoft.com/office/drawing/2014/main" val="3143699133"/>
                  </a:ext>
                </a:extLst>
              </a:tr>
              <a:tr h="895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6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Innowacyjne rozwiązania Świętokrzyskich Grup Operacyjnych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Krajowy wyjazd studyjny</a:t>
                      </a:r>
                      <a:br>
                        <a:rPr lang="pl-PL" sz="1600" kern="100" dirty="0">
                          <a:effectLst/>
                        </a:rPr>
                      </a:br>
                      <a:r>
                        <a:rPr lang="pl-PL" sz="1600" kern="100" dirty="0">
                          <a:effectLst/>
                        </a:rPr>
                        <a:t>Artykuły/wkładki w prasie</a:t>
                      </a:r>
                      <a:br>
                        <a:rPr lang="pl-PL" sz="1600" kern="100" dirty="0">
                          <a:effectLst/>
                        </a:rPr>
                      </a:br>
                      <a:r>
                        <a:rPr lang="pl-PL" sz="1600" kern="100" dirty="0">
                          <a:effectLst/>
                        </a:rPr>
                        <a:t>Artykuły w </a:t>
                      </a:r>
                      <a:r>
                        <a:rPr lang="pl-PL" sz="1600" kern="100" dirty="0" err="1">
                          <a:effectLst/>
                        </a:rPr>
                        <a:t>internecie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Liczba wyjazdów - 1</a:t>
                      </a:r>
                      <a:br>
                        <a:rPr lang="pl-PL" sz="1600" kern="100" dirty="0">
                          <a:effectLst/>
                        </a:rPr>
                      </a:br>
                      <a:r>
                        <a:rPr lang="pl-PL" sz="1600" kern="100" dirty="0">
                          <a:effectLst/>
                        </a:rPr>
                        <a:t>Liczba artykułów - 1</a:t>
                      </a:r>
                      <a:br>
                        <a:rPr lang="pl-PL" sz="1600" kern="100" dirty="0">
                          <a:effectLst/>
                        </a:rPr>
                      </a:br>
                      <a:r>
                        <a:rPr lang="pl-PL" sz="1600" kern="100" dirty="0">
                          <a:effectLst/>
                        </a:rPr>
                        <a:t>Liczba artykułów - 1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Liczba uczestników - 25, 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extLst>
                  <a:ext uri="{0D108BD9-81ED-4DB2-BD59-A6C34878D82A}">
                    <a16:rowId xmlns:a16="http://schemas.microsoft.com/office/drawing/2014/main" val="1667744327"/>
                  </a:ext>
                </a:extLst>
              </a:tr>
              <a:tr h="6390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7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Sprawdzone rozwiązanie i innowacyjne podejście </a:t>
                      </a:r>
                      <a:br>
                        <a:rPr lang="pl-PL" sz="1600" kern="100" dirty="0">
                          <a:effectLst/>
                        </a:rPr>
                      </a:br>
                      <a:r>
                        <a:rPr lang="pl-PL" sz="1600" kern="100" dirty="0">
                          <a:effectLst/>
                        </a:rPr>
                        <a:t>w agrobiznesie 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Konferencja/kongres</a:t>
                      </a:r>
                      <a:br>
                        <a:rPr lang="pl-PL" sz="1600" kern="100" dirty="0">
                          <a:effectLst/>
                        </a:rPr>
                      </a:br>
                      <a:r>
                        <a:rPr lang="pl-PL" sz="1600" kern="100" dirty="0">
                          <a:effectLst/>
                        </a:rPr>
                        <a:t>Film/reportaż filmowy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Liczba konferencji - 1</a:t>
                      </a:r>
                      <a:br>
                        <a:rPr lang="pl-PL" sz="1600" kern="100" dirty="0">
                          <a:effectLst/>
                        </a:rPr>
                      </a:br>
                      <a:r>
                        <a:rPr lang="pl-PL" sz="1600" kern="100" dirty="0">
                          <a:effectLst/>
                        </a:rPr>
                        <a:t>Liczba filmów - 8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Liczba uczestników - 60</a:t>
                      </a:r>
                      <a:br>
                        <a:rPr lang="pl-PL" sz="1600" kern="100" dirty="0">
                          <a:effectLst/>
                        </a:rPr>
                      </a:br>
                      <a:r>
                        <a:rPr lang="pl-PL" sz="1600" kern="100" dirty="0">
                          <a:effectLst/>
                        </a:rPr>
                        <a:t>Liczba </a:t>
                      </a:r>
                      <a:r>
                        <a:rPr lang="pl-PL" sz="1600" kern="100" dirty="0" err="1">
                          <a:effectLst/>
                        </a:rPr>
                        <a:t>odtworzeń</a:t>
                      </a:r>
                      <a:r>
                        <a:rPr lang="pl-PL" sz="1600" kern="100" dirty="0">
                          <a:effectLst/>
                        </a:rPr>
                        <a:t> - 150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extLst>
                  <a:ext uri="{0D108BD9-81ED-4DB2-BD59-A6C34878D82A}">
                    <a16:rowId xmlns:a16="http://schemas.microsoft.com/office/drawing/2014/main" val="3324184730"/>
                  </a:ext>
                </a:extLst>
              </a:tr>
              <a:tr h="973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8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Zagrody edukacyjne – inspiracje i dobre praktyki </a:t>
                      </a:r>
                      <a:br>
                        <a:rPr lang="pl-PL" sz="1600" kern="100" dirty="0">
                          <a:effectLst/>
                        </a:rPr>
                      </a:br>
                      <a:r>
                        <a:rPr lang="pl-PL" sz="1600" kern="100" dirty="0">
                          <a:effectLst/>
                        </a:rPr>
                        <a:t>dla rozwoju wsi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Krajowy wyjazd studyjny</a:t>
                      </a:r>
                      <a:br>
                        <a:rPr lang="pl-PL" sz="1600" kern="100" dirty="0">
                          <a:effectLst/>
                        </a:rPr>
                      </a:br>
                      <a:r>
                        <a:rPr lang="pl-PL" sz="1600" kern="100" dirty="0">
                          <a:effectLst/>
                        </a:rPr>
                        <a:t>Artykuły/wkładki w prasie</a:t>
                      </a:r>
                      <a:br>
                        <a:rPr lang="pl-PL" sz="1600" kern="100" dirty="0">
                          <a:effectLst/>
                        </a:rPr>
                      </a:br>
                      <a:r>
                        <a:rPr lang="pl-PL" sz="1600" kern="100" dirty="0">
                          <a:effectLst/>
                        </a:rPr>
                        <a:t>Artykuły w </a:t>
                      </a:r>
                      <a:r>
                        <a:rPr lang="pl-PL" sz="1600" kern="100" dirty="0" err="1">
                          <a:effectLst/>
                        </a:rPr>
                        <a:t>internecie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Liczba wyjazdów - 1</a:t>
                      </a:r>
                      <a:br>
                        <a:rPr lang="pl-PL" sz="1600" kern="100" dirty="0">
                          <a:effectLst/>
                        </a:rPr>
                      </a:br>
                      <a:r>
                        <a:rPr lang="pl-PL" sz="1600" kern="100" dirty="0">
                          <a:effectLst/>
                        </a:rPr>
                        <a:t>Liczba artykułów - 1</a:t>
                      </a:r>
                      <a:br>
                        <a:rPr lang="pl-PL" sz="1600" kern="100" dirty="0">
                          <a:effectLst/>
                        </a:rPr>
                      </a:br>
                      <a:r>
                        <a:rPr lang="pl-PL" sz="1600" kern="100" dirty="0">
                          <a:effectLst/>
                        </a:rPr>
                        <a:t>Liczba artykułów - 1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Liczba uczestników - 35, 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extLst>
                  <a:ext uri="{0D108BD9-81ED-4DB2-BD59-A6C34878D82A}">
                    <a16:rowId xmlns:a16="http://schemas.microsoft.com/office/drawing/2014/main" val="1589473320"/>
                  </a:ext>
                </a:extLst>
              </a:tr>
            </a:tbl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8A60E8EA-867E-454B-020E-EC1069358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049" y="178230"/>
            <a:ext cx="1144634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23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C6602-2AAC-7533-A491-1E207F854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6F28B3-F821-19FB-AB9D-107C5D49B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/>
              <a:t>Zadania realizowane w zakresie Krajowej Sieci Obszarów Wiejskich (KSOW+)</a:t>
            </a:r>
            <a:endParaRPr lang="pl-PL" sz="3200" dirty="0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D58B0252-D578-00BA-C9C5-FC27EBA586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81313"/>
              </p:ext>
            </p:extLst>
          </p:nvPr>
        </p:nvGraphicFramePr>
        <p:xfrm>
          <a:off x="448350" y="1845733"/>
          <a:ext cx="11356260" cy="4298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672">
                  <a:extLst>
                    <a:ext uri="{9D8B030D-6E8A-4147-A177-3AD203B41FA5}">
                      <a16:colId xmlns:a16="http://schemas.microsoft.com/office/drawing/2014/main" val="780434970"/>
                    </a:ext>
                  </a:extLst>
                </a:gridCol>
                <a:gridCol w="4426955">
                  <a:extLst>
                    <a:ext uri="{9D8B030D-6E8A-4147-A177-3AD203B41FA5}">
                      <a16:colId xmlns:a16="http://schemas.microsoft.com/office/drawing/2014/main" val="1381832548"/>
                    </a:ext>
                  </a:extLst>
                </a:gridCol>
                <a:gridCol w="2241755">
                  <a:extLst>
                    <a:ext uri="{9D8B030D-6E8A-4147-A177-3AD203B41FA5}">
                      <a16:colId xmlns:a16="http://schemas.microsoft.com/office/drawing/2014/main" val="2827728431"/>
                    </a:ext>
                  </a:extLst>
                </a:gridCol>
                <a:gridCol w="1986116">
                  <a:extLst>
                    <a:ext uri="{9D8B030D-6E8A-4147-A177-3AD203B41FA5}">
                      <a16:colId xmlns:a16="http://schemas.microsoft.com/office/drawing/2014/main" val="3291101523"/>
                    </a:ext>
                  </a:extLst>
                </a:gridCol>
                <a:gridCol w="2182762">
                  <a:extLst>
                    <a:ext uri="{9D8B030D-6E8A-4147-A177-3AD203B41FA5}">
                      <a16:colId xmlns:a16="http://schemas.microsoft.com/office/drawing/2014/main" val="2196629999"/>
                    </a:ext>
                  </a:extLst>
                </a:gridCol>
              </a:tblGrid>
              <a:tr h="848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Lp.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Tytuł operacji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Forma realizacji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Wskaźnik realizacji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Liczba form 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Wskaźnik realizacji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Liczba odbiorców 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extLst>
                  <a:ext uri="{0D108BD9-81ED-4DB2-BD59-A6C34878D82A}">
                    <a16:rowId xmlns:a16="http://schemas.microsoft.com/office/drawing/2014/main" val="1981403811"/>
                  </a:ext>
                </a:extLst>
              </a:tr>
              <a:tr h="560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9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Dobre praktyki w uprawie i przetwórstwie konopi 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Krajowy wyjazd studyjny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Liczba wyjazdów - 1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Liczba uczestników - 25, 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extLst>
                  <a:ext uri="{0D108BD9-81ED-4DB2-BD59-A6C34878D82A}">
                    <a16:rowId xmlns:a16="http://schemas.microsoft.com/office/drawing/2014/main" val="3524118504"/>
                  </a:ext>
                </a:extLst>
              </a:tr>
              <a:tr h="6390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10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Krótkie łańcuchy dostaw rozwojem obszarów wiejskich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Krajowy wyjazd studyjny</a:t>
                      </a:r>
                      <a:br>
                        <a:rPr lang="pl-PL" sz="1600" kern="100" dirty="0">
                          <a:effectLst/>
                        </a:rPr>
                      </a:br>
                      <a:r>
                        <a:rPr lang="pl-PL" sz="1600" kern="100" dirty="0">
                          <a:effectLst/>
                        </a:rPr>
                        <a:t>Artykuły/wkładki w prasie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Liczba wyjazdów - 1</a:t>
                      </a:r>
                      <a:br>
                        <a:rPr lang="pl-PL" sz="1600" kern="100" dirty="0">
                          <a:effectLst/>
                        </a:rPr>
                      </a:br>
                      <a:r>
                        <a:rPr lang="pl-PL" sz="1600" kern="100" dirty="0">
                          <a:effectLst/>
                        </a:rPr>
                        <a:t>Liczba artykułów - 1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Liczba uczestników - 30, 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extLst>
                  <a:ext uri="{0D108BD9-81ED-4DB2-BD59-A6C34878D82A}">
                    <a16:rowId xmlns:a16="http://schemas.microsoft.com/office/drawing/2014/main" val="757802727"/>
                  </a:ext>
                </a:extLst>
              </a:tr>
              <a:tr h="17403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11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Strefa wiedzy, informacji i promocji PS WPR 2023-2027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Artykuły/wkładki w prasie</a:t>
                      </a:r>
                      <a:br>
                        <a:rPr lang="pl-PL" sz="1600" kern="100" dirty="0">
                          <a:effectLst/>
                        </a:rPr>
                      </a:br>
                      <a:r>
                        <a:rPr lang="pl-PL" sz="1600" kern="100" dirty="0">
                          <a:effectLst/>
                        </a:rPr>
                        <a:t>Stoisko informacyjne na wydarzeniach masowych</a:t>
                      </a:r>
                      <a:br>
                        <a:rPr lang="pl-PL" sz="1600" kern="100" dirty="0">
                          <a:effectLst/>
                        </a:rPr>
                      </a:br>
                      <a:r>
                        <a:rPr lang="pl-PL" sz="1600" kern="100" dirty="0">
                          <a:effectLst/>
                        </a:rPr>
                        <a:t>Konsultacje/porady o PS WPR udzielone przez doradców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Liczba artykułów - 3</a:t>
                      </a:r>
                      <a:br>
                        <a:rPr lang="pl-PL" sz="1600" kern="100" dirty="0">
                          <a:effectLst/>
                        </a:rPr>
                      </a:br>
                      <a:r>
                        <a:rPr lang="pl-PL" sz="1600" kern="100" dirty="0">
                          <a:effectLst/>
                        </a:rPr>
                        <a:t>Liczba stoisk - 3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Liczba odwiedzających - 2500</a:t>
                      </a:r>
                      <a:br>
                        <a:rPr lang="pl-PL" sz="1600" kern="100" dirty="0">
                          <a:effectLst/>
                        </a:rPr>
                      </a:br>
                      <a:r>
                        <a:rPr lang="pl-PL" sz="1600" kern="100" dirty="0">
                          <a:effectLst/>
                        </a:rPr>
                        <a:t>Liczba konsultacji/porad - 1000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extLst>
                  <a:ext uri="{0D108BD9-81ED-4DB2-BD59-A6C34878D82A}">
                    <a16:rowId xmlns:a16="http://schemas.microsoft.com/office/drawing/2014/main" val="4269208442"/>
                  </a:ext>
                </a:extLst>
              </a:tr>
              <a:tr h="4522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12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Cykl publikacji z zakresu wiedzy rolniczej – innowacje i praktyka w uprawach polowych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Publikacja w formie papierowej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Liczba tytułów - 3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Nakład - 1500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extLst>
                  <a:ext uri="{0D108BD9-81ED-4DB2-BD59-A6C34878D82A}">
                    <a16:rowId xmlns:a16="http://schemas.microsoft.com/office/drawing/2014/main" val="1292040909"/>
                  </a:ext>
                </a:extLst>
              </a:tr>
            </a:tbl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2BA9291F-3CBC-0B39-C60D-D12DF4B9F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049" y="178230"/>
            <a:ext cx="1144634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539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7065F-6243-87C1-5C25-7D31C6AA0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3F8A47-C778-7C4C-42AF-A809B1218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/>
              <a:t>Zadania realizowane w zakresie Krajowej Sieci Obszarów Wiejskich (KSOW+)</a:t>
            </a:r>
            <a:endParaRPr lang="pl-PL" sz="3200" dirty="0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CF363DA2-E26A-8062-93AD-8EFA78A1A7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084414"/>
              </p:ext>
            </p:extLst>
          </p:nvPr>
        </p:nvGraphicFramePr>
        <p:xfrm>
          <a:off x="448350" y="1845733"/>
          <a:ext cx="11356260" cy="37500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672">
                  <a:extLst>
                    <a:ext uri="{9D8B030D-6E8A-4147-A177-3AD203B41FA5}">
                      <a16:colId xmlns:a16="http://schemas.microsoft.com/office/drawing/2014/main" val="780434970"/>
                    </a:ext>
                  </a:extLst>
                </a:gridCol>
                <a:gridCol w="4426955">
                  <a:extLst>
                    <a:ext uri="{9D8B030D-6E8A-4147-A177-3AD203B41FA5}">
                      <a16:colId xmlns:a16="http://schemas.microsoft.com/office/drawing/2014/main" val="1381832548"/>
                    </a:ext>
                  </a:extLst>
                </a:gridCol>
                <a:gridCol w="2241755">
                  <a:extLst>
                    <a:ext uri="{9D8B030D-6E8A-4147-A177-3AD203B41FA5}">
                      <a16:colId xmlns:a16="http://schemas.microsoft.com/office/drawing/2014/main" val="2827728431"/>
                    </a:ext>
                  </a:extLst>
                </a:gridCol>
                <a:gridCol w="1986116">
                  <a:extLst>
                    <a:ext uri="{9D8B030D-6E8A-4147-A177-3AD203B41FA5}">
                      <a16:colId xmlns:a16="http://schemas.microsoft.com/office/drawing/2014/main" val="3291101523"/>
                    </a:ext>
                  </a:extLst>
                </a:gridCol>
                <a:gridCol w="2182762">
                  <a:extLst>
                    <a:ext uri="{9D8B030D-6E8A-4147-A177-3AD203B41FA5}">
                      <a16:colId xmlns:a16="http://schemas.microsoft.com/office/drawing/2014/main" val="2196629999"/>
                    </a:ext>
                  </a:extLst>
                </a:gridCol>
              </a:tblGrid>
              <a:tr h="848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Lp.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Tytuł operacji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Forma realizacji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Wskaźnik realizacji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Liczba form 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Wskaźnik realizacji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Liczba odbiorców 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extLst>
                  <a:ext uri="{0D108BD9-81ED-4DB2-BD59-A6C34878D82A}">
                    <a16:rowId xmlns:a16="http://schemas.microsoft.com/office/drawing/2014/main" val="1981403811"/>
                  </a:ext>
                </a:extLst>
              </a:tr>
              <a:tr h="7384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13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Gospodarstwa demonstracyjne nową formą rozwoju rolnictwa ekologicznego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Krajowy wyjazd studyjny</a:t>
                      </a:r>
                      <a:br>
                        <a:rPr lang="pl-PL" sz="1600" kern="100" dirty="0">
                          <a:effectLst/>
                        </a:rPr>
                      </a:br>
                      <a:r>
                        <a:rPr lang="pl-PL" sz="1600" kern="100" dirty="0">
                          <a:effectLst/>
                        </a:rPr>
                        <a:t>Artykuły/wkładki w prasie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Liczba wyjazdów - 1</a:t>
                      </a:r>
                      <a:br>
                        <a:rPr lang="pl-PL" sz="1600" kern="100" dirty="0">
                          <a:effectLst/>
                        </a:rPr>
                      </a:br>
                      <a:r>
                        <a:rPr lang="pl-PL" sz="1600" kern="100" dirty="0">
                          <a:effectLst/>
                        </a:rPr>
                        <a:t>Liczba artykułów - 1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Liczba uczestników - 40, 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extLst>
                  <a:ext uri="{0D108BD9-81ED-4DB2-BD59-A6C34878D82A}">
                    <a16:rowId xmlns:a16="http://schemas.microsoft.com/office/drawing/2014/main" val="2570121776"/>
                  </a:ext>
                </a:extLst>
              </a:tr>
              <a:tr h="678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14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Ochrona bioróżnorodności na obszarach wiejskich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Krajowy wyjazd studyjny</a:t>
                      </a:r>
                      <a:br>
                        <a:rPr lang="pl-PL" sz="1600" kern="100" dirty="0">
                          <a:effectLst/>
                        </a:rPr>
                      </a:br>
                      <a:r>
                        <a:rPr lang="pl-PL" sz="1600" kern="100" dirty="0">
                          <a:effectLst/>
                        </a:rPr>
                        <a:t>Artykuły/wkładki w prasie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Liczba wyjazdów - 1</a:t>
                      </a:r>
                      <a:br>
                        <a:rPr lang="pl-PL" sz="1600" kern="100" dirty="0">
                          <a:effectLst/>
                        </a:rPr>
                      </a:br>
                      <a:r>
                        <a:rPr lang="pl-PL" sz="1600" kern="100" dirty="0">
                          <a:effectLst/>
                        </a:rPr>
                        <a:t>Liczba artykułów - 1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Liczba uczestników - 25, 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extLst>
                  <a:ext uri="{0D108BD9-81ED-4DB2-BD59-A6C34878D82A}">
                    <a16:rowId xmlns:a16="http://schemas.microsoft.com/office/drawing/2014/main" val="2644694263"/>
                  </a:ext>
                </a:extLst>
              </a:tr>
              <a:tr h="6489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15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Woda i krajobraz w rolnictwie wobec zmian klimatu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Krajowy wyjazd studyjny</a:t>
                      </a:r>
                      <a:br>
                        <a:rPr lang="pl-PL" sz="1600" kern="100" dirty="0">
                          <a:effectLst/>
                        </a:rPr>
                      </a:br>
                      <a:r>
                        <a:rPr lang="pl-PL" sz="1600" kern="100" dirty="0">
                          <a:effectLst/>
                        </a:rPr>
                        <a:t>Artykuły/wkładki w prasie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Liczba wyjazdów - 1</a:t>
                      </a:r>
                      <a:br>
                        <a:rPr lang="pl-PL" sz="1600" kern="100" dirty="0">
                          <a:effectLst/>
                        </a:rPr>
                      </a:br>
                      <a:r>
                        <a:rPr lang="pl-PL" sz="1600" kern="100" dirty="0">
                          <a:effectLst/>
                        </a:rPr>
                        <a:t>Liczba artykułów - 1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Liczba uczestników - 40, 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extLst>
                  <a:ext uri="{0D108BD9-81ED-4DB2-BD59-A6C34878D82A}">
                    <a16:rowId xmlns:a16="http://schemas.microsoft.com/office/drawing/2014/main" val="3964818552"/>
                  </a:ext>
                </a:extLst>
              </a:tr>
              <a:tr h="8357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16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Mapy melioracyjne jako narzędzie planowania retencji i adaptacji rolnictwa do zmian klimat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Szkolenie/warsztat</a:t>
                      </a:r>
                      <a:br>
                        <a:rPr lang="pl-PL" sz="1600" kern="100" dirty="0">
                          <a:effectLst/>
                        </a:rPr>
                      </a:br>
                      <a:r>
                        <a:rPr lang="pl-PL" sz="1600" kern="100" dirty="0">
                          <a:effectLst/>
                        </a:rPr>
                        <a:t>Artykuły/wkładki w prasie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Liczba szkoleń - 1</a:t>
                      </a:r>
                      <a:br>
                        <a:rPr lang="pl-PL" sz="1600" kern="100" dirty="0">
                          <a:effectLst/>
                        </a:rPr>
                      </a:br>
                      <a:r>
                        <a:rPr lang="pl-PL" sz="1600" kern="100" dirty="0">
                          <a:effectLst/>
                        </a:rPr>
                        <a:t>Liczba artykułów - 1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Liczba uczestników - 36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31" marR="13031" marT="0" marB="0" anchor="ctr"/>
                </a:tc>
                <a:extLst>
                  <a:ext uri="{0D108BD9-81ED-4DB2-BD59-A6C34878D82A}">
                    <a16:rowId xmlns:a16="http://schemas.microsoft.com/office/drawing/2014/main" val="4226528444"/>
                  </a:ext>
                </a:extLst>
              </a:tr>
            </a:tbl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B5FF23AB-B779-4831-8E7A-C52745BE1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049" y="178230"/>
            <a:ext cx="1144634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327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06186F5-7D84-4646-0402-84685332B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049" y="178230"/>
            <a:ext cx="1144634" cy="1450757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C231C19-EE57-89F4-82B3-5C240F8B21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901778"/>
              </p:ext>
            </p:extLst>
          </p:nvPr>
        </p:nvGraphicFramePr>
        <p:xfrm>
          <a:off x="734506" y="475361"/>
          <a:ext cx="10985546" cy="5522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42195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3C7A2-B7C4-04EA-F804-683862C3D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91B2A0-E562-35D0-D9A0-12B7ACE65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b="1" dirty="0"/>
              <a:t>Współpraca z innymi instytucjami </a:t>
            </a:r>
            <a:br>
              <a:rPr lang="pl-PL" sz="4400" b="1" dirty="0"/>
            </a:br>
            <a:r>
              <a:rPr lang="pl-PL" sz="4400" b="1" dirty="0"/>
              <a:t>i samorządem</a:t>
            </a:r>
            <a:endParaRPr lang="pl-PL" sz="36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5B2129-2ABF-3E9D-2F32-74C7E35AA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35402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14000"/>
              </a:lnSpc>
              <a:buNone/>
            </a:pPr>
            <a:r>
              <a:rPr lang="pl-PL" sz="2400" dirty="0"/>
              <a:t>	Opolski Ośrodek Doradztwa Rolniczego od wielu lat utrzymuje ścisłą współpracę z licznymi instytucjami branżowymi, naukowymi oraz z samorządem województwa </a:t>
            </a:r>
            <a:br>
              <a:rPr lang="pl-PL" sz="2400" dirty="0"/>
            </a:br>
            <a:r>
              <a:rPr lang="pl-PL" sz="2400" dirty="0"/>
              <a:t>m.in. z: ARIMR, KOWR, OSCH-R w Opolu, KRUS, ZUS, Izbą Rolniczą, bankami, UMWO, szkołami, szkołami wyższymi, placówkami badawczo-rozwojowymi i placówkami naukowymi PAN, związkami zawodowymi i społeczno-zawodowymi organizacjami rolników, środkami masowego przekazu, Kołami Gospodyń Wiejskich, Lokalnymi Partnerstwami Wodnymi, COBORU, Polską Federacją Hodowców Bydła i Produkcji Mleka, Polskim Związkiem Hodowców i Producentów Bydła Mięsnego, Wojewódzkim Związkiem Pszczelarzy, Urzędem Statystycznym w Opolu, PIP Opole, WIORIN Opole, urzędami skarbowymi, Wojewódzkim i Powiatowymi Lekarzami Weterynarii, obwodami łowieckimi województwa opolskiego, firmami działającymi na rzecz rolnictwa i.in.</a:t>
            </a:r>
          </a:p>
          <a:p>
            <a:pPr marL="0" indent="0" algn="just">
              <a:lnSpc>
                <a:spcPct val="114000"/>
              </a:lnSpc>
              <a:buNone/>
            </a:pPr>
            <a:endParaRPr lang="pl-PL" sz="24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1FCB6D8-665B-CF98-67D3-850F8E0F1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049" y="178230"/>
            <a:ext cx="1144634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629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CA887-5FE4-AE00-4C36-A0E7E99B0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B45C12-EE2B-3CEA-9F83-B358BC6C9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b="1" dirty="0"/>
              <a:t>Wykaz ważniejszych wydarzeń</a:t>
            </a:r>
            <a:endParaRPr lang="pl-PL" sz="36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06E583-0095-D1D4-7C10-F4B9B76EC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3540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4000"/>
              </a:lnSpc>
              <a:buNone/>
            </a:pPr>
            <a:r>
              <a:rPr lang="pl-PL" sz="2400" dirty="0"/>
              <a:t>	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1609EC3-B418-E4FA-F34C-5401CF9D4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049" y="178230"/>
            <a:ext cx="1144634" cy="1450757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5F9427E3-AC60-4072-7476-9CA9B0ACF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447079"/>
              </p:ext>
            </p:extLst>
          </p:nvPr>
        </p:nvGraphicFramePr>
        <p:xfrm>
          <a:off x="960576" y="2087988"/>
          <a:ext cx="10769306" cy="3555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56">
                  <a:extLst>
                    <a:ext uri="{9D8B030D-6E8A-4147-A177-3AD203B41FA5}">
                      <a16:colId xmlns:a16="http://schemas.microsoft.com/office/drawing/2014/main" val="3180492736"/>
                    </a:ext>
                  </a:extLst>
                </a:gridCol>
                <a:gridCol w="4076020">
                  <a:extLst>
                    <a:ext uri="{9D8B030D-6E8A-4147-A177-3AD203B41FA5}">
                      <a16:colId xmlns:a16="http://schemas.microsoft.com/office/drawing/2014/main" val="1540910530"/>
                    </a:ext>
                  </a:extLst>
                </a:gridCol>
                <a:gridCol w="1868129">
                  <a:extLst>
                    <a:ext uri="{9D8B030D-6E8A-4147-A177-3AD203B41FA5}">
                      <a16:colId xmlns:a16="http://schemas.microsoft.com/office/drawing/2014/main" val="2476015331"/>
                    </a:ext>
                  </a:extLst>
                </a:gridCol>
                <a:gridCol w="1700980">
                  <a:extLst>
                    <a:ext uri="{9D8B030D-6E8A-4147-A177-3AD203B41FA5}">
                      <a16:colId xmlns:a16="http://schemas.microsoft.com/office/drawing/2014/main" val="3308807009"/>
                    </a:ext>
                  </a:extLst>
                </a:gridCol>
                <a:gridCol w="2536721">
                  <a:extLst>
                    <a:ext uri="{9D8B030D-6E8A-4147-A177-3AD203B41FA5}">
                      <a16:colId xmlns:a16="http://schemas.microsoft.com/office/drawing/2014/main" val="1512123191"/>
                    </a:ext>
                  </a:extLst>
                </a:gridCol>
              </a:tblGrid>
              <a:tr h="432556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Lp.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Nazwa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Termin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Miejsce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Organizator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604176"/>
                  </a:ext>
                </a:extLst>
              </a:tr>
              <a:tr h="642419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Wojewódzka Olimpiada Młodych Producentów Rolnych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I kwartał 2026 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OODR Łosiów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Związek Młodzieży Wiejskiej, OODR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526917"/>
                  </a:ext>
                </a:extLst>
              </a:tr>
              <a:tr h="432556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Targi Ogrodnicze „Wiosna Kwiatów”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09-10 maj 2026 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OODR Łosiów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OODR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883782"/>
                  </a:ext>
                </a:extLst>
              </a:tr>
              <a:tr h="691346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Konferencja podsumowująca konkurs </a:t>
                      </a:r>
                      <a:r>
                        <a:rPr lang="pl-PL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AgroLiga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2026 w województwie opolskim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 kwartał 2026 r.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OODR Łosiów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OODR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007803"/>
                  </a:ext>
                </a:extLst>
              </a:tr>
              <a:tr h="432556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Warsztaty polowe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 kwartał 2026 r.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OODR Łosiów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OODR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277996"/>
                  </a:ext>
                </a:extLst>
              </a:tr>
              <a:tr h="924042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Dożynki Wojewódzkie – Konkurs Koron Dożynkowych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wrzesień 2026 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Województwo opolskie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Urząd Marszałkowski Województwa Opolskiego, OODR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953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320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16DE1-0DAB-25E2-9141-5B321AF8F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A196DA-B783-5A62-3650-A6DC9A2DA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660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/>
              <a:t>Podsumowanie działalności szkoleniowej, doradczej, </a:t>
            </a:r>
            <a:br>
              <a:rPr lang="pl-PL" sz="3200" b="1" dirty="0"/>
            </a:br>
            <a:r>
              <a:rPr lang="pl-PL" sz="3200" b="1" dirty="0"/>
              <a:t>informacyjnej i upowszechnieniowej </a:t>
            </a:r>
            <a:br>
              <a:rPr lang="pl-PL" sz="3200" b="1" dirty="0"/>
            </a:br>
            <a:r>
              <a:rPr lang="pl-PL" sz="3200" b="1" dirty="0"/>
              <a:t>planowanej do realizacji w 2026 r.</a:t>
            </a:r>
            <a:endParaRPr lang="pl-PL" sz="3200" dirty="0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921A4B31-A991-E8A3-4946-7679EAFD80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719933"/>
              </p:ext>
            </p:extLst>
          </p:nvPr>
        </p:nvGraphicFramePr>
        <p:xfrm>
          <a:off x="1066800" y="2367373"/>
          <a:ext cx="100584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348">
                  <a:extLst>
                    <a:ext uri="{9D8B030D-6E8A-4147-A177-3AD203B41FA5}">
                      <a16:colId xmlns:a16="http://schemas.microsoft.com/office/drawing/2014/main" val="2592146166"/>
                    </a:ext>
                  </a:extLst>
                </a:gridCol>
                <a:gridCol w="4404852">
                  <a:extLst>
                    <a:ext uri="{9D8B030D-6E8A-4147-A177-3AD203B41FA5}">
                      <a16:colId xmlns:a16="http://schemas.microsoft.com/office/drawing/2014/main" val="38994452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411022034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6675840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Lp.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Rodzaj działalności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Liczba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Liczba odbiorców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324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Działalność szkoleniowa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324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6351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079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Działalność doradcza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24666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025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Działalność informacyjna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2985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20292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145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Działalność upowszechnieniowa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662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489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175611"/>
                  </a:ext>
                </a:extLst>
              </a:tr>
            </a:tbl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FB4210B4-5783-B320-86A2-FA6D19742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236" y="119524"/>
            <a:ext cx="1144634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153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E2DB42-5012-F903-F637-5F9237B37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88" y="277889"/>
            <a:ext cx="10058717" cy="953589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solidFill>
                  <a:schemeClr val="tx2"/>
                </a:solidFill>
              </a:rPr>
              <a:t>Powiatowy Zespół Doradztwa Rolniczego w Opolu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DDE0FF1-E353-8969-5970-C268D7411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236" y="119524"/>
            <a:ext cx="1144634" cy="1450757"/>
          </a:xfrm>
          <a:prstGeom prst="rect">
            <a:avLst/>
          </a:prstGeom>
        </p:spPr>
      </p:pic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2C6D47B0-30F9-C26D-A745-AE5998787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846263"/>
            <a:ext cx="10058400" cy="4022725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pl-PL" alt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Dział Ekonomiki i Zarządzania Gospodarstwem Rolnym: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r>
              <a:rPr lang="pl-PL" sz="2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Dorota Wielonkiewicz</a:t>
            </a:r>
            <a:b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Dział Rolnictwa Ekologicznego i Ochrony Środowiska: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r>
              <a:rPr lang="pl-PL" sz="2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Joanna Lubasińska</a:t>
            </a:r>
            <a:b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Dział Rozwoju Obszarów Wiejskich :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r>
              <a:rPr lang="pl-PL" sz="2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Ewelina Tomechna</a:t>
            </a:r>
            <a:b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Dział Technologii Produkcji Rolniczej i Doświadczalnictwa: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r>
              <a:rPr lang="pl-PL" sz="2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Maria Kampa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r>
              <a:rPr lang="pl-PL" sz="2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Adrian Wołowiec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8008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entrum Doradztwa Rolniczego - Logo">
            <a:extLst>
              <a:ext uri="{FF2B5EF4-FFF2-40B4-BE49-F238E27FC236}">
                <a16:creationId xmlns:a16="http://schemas.microsoft.com/office/drawing/2014/main" id="{4D74AD6D-C57F-6F6C-61D0-1AF41CA7B10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618" y="611370"/>
            <a:ext cx="36385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CDBAFAD-919F-ED72-566D-FD9D89201BFA}"/>
              </a:ext>
            </a:extLst>
          </p:cNvPr>
          <p:cNvSpPr txBox="1"/>
          <p:nvPr/>
        </p:nvSpPr>
        <p:spPr>
          <a:xfrm>
            <a:off x="2952206" y="1823528"/>
            <a:ext cx="6026331" cy="4037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pl-PL" b="1" i="0" dirty="0">
                <a:solidFill>
                  <a:srgbClr val="333333"/>
                </a:solidFill>
                <a:effectLst/>
                <a:latin typeface="Helvetica Neue"/>
              </a:rPr>
              <a:t>Listy doradców/ekspertów prowadzone na podstawie ustawy PS WPR 2023-2027</a:t>
            </a:r>
            <a:endParaRPr lang="pl-PL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428BCA"/>
                </a:solidFill>
                <a:effectLst/>
                <a:latin typeface="Helvetica Neue"/>
                <a:hlinkClick r:id="rId3"/>
              </a:rPr>
              <a:t>Doradcy rolniczy PS WPR 2023-2027</a:t>
            </a:r>
            <a:endParaRPr lang="pl-PL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428BCA"/>
                </a:solidFill>
                <a:effectLst/>
                <a:latin typeface="Helvetica Neue"/>
                <a:hlinkClick r:id="rId4"/>
              </a:rPr>
              <a:t>Doradcy rolniczy, specjalizacja rolnośrodowiskowa</a:t>
            </a:r>
            <a:endParaRPr lang="pl-PL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428BCA"/>
                </a:solidFill>
                <a:effectLst/>
                <a:latin typeface="Helvetica Neue"/>
                <a:hlinkClick r:id="rId5"/>
              </a:rPr>
              <a:t>Doradcy rolniczy, specjalizacja rolnictwo ekologiczne</a:t>
            </a:r>
            <a:endParaRPr lang="pl-PL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428BCA"/>
                </a:solidFill>
                <a:effectLst/>
                <a:latin typeface="Helvetica Neue"/>
                <a:hlinkClick r:id="rId6"/>
              </a:rPr>
              <a:t>Doradcy rolniczy, specjalizacja ekonomika gospodarstw rolnych</a:t>
            </a:r>
            <a:endParaRPr lang="pl-PL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428BCA"/>
                </a:solidFill>
                <a:effectLst/>
                <a:latin typeface="Helvetica Neue"/>
                <a:hlinkClick r:id="rId7"/>
              </a:rPr>
              <a:t>Doradcy rolniczy, specjalizacja integrowana produkcja </a:t>
            </a:r>
            <a:r>
              <a:rPr lang="pl-PL" b="0" i="0" u="none" strike="noStrike" dirty="0" err="1">
                <a:solidFill>
                  <a:srgbClr val="428BCA"/>
                </a:solidFill>
                <a:effectLst/>
                <a:latin typeface="Helvetica Neue"/>
                <a:hlinkClick r:id="rId7"/>
              </a:rPr>
              <a:t>roslin</a:t>
            </a:r>
            <a:endParaRPr lang="pl-PL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428BCA"/>
                </a:solidFill>
                <a:effectLst/>
                <a:latin typeface="Helvetica Neue"/>
                <a:hlinkClick r:id="rId8"/>
              </a:rPr>
              <a:t>Eksperci przyrodniczy PS WPR 2023-2027</a:t>
            </a:r>
            <a:endParaRPr lang="pl-PL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9FAF292-0E09-F4D1-8023-017FEC47F1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236" y="119524"/>
            <a:ext cx="1144634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65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3EE31970-2AC6-EC4E-787A-703934975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49403" y="-1568595"/>
            <a:ext cx="6555310" cy="927181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FDFF41D-2DEF-3EE7-7EBA-88F95EA8A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894" y="119524"/>
            <a:ext cx="1144634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412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B645609-2A2D-FB86-0824-760AA96B3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674" y="259250"/>
            <a:ext cx="10110651" cy="1171303"/>
          </a:xfrm>
        </p:spPr>
        <p:txBody>
          <a:bodyPr/>
          <a:lstStyle/>
          <a:p>
            <a:r>
              <a:rPr lang="pl-PL" b="1" i="1" dirty="0">
                <a:solidFill>
                  <a:schemeClr val="tx2"/>
                </a:solidFill>
              </a:rPr>
              <a:t>KURIER ROLNICZY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0AB0968A-1C94-FD56-755F-23A46B345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5238" y="1846370"/>
            <a:ext cx="4937760" cy="4023360"/>
          </a:xfrm>
        </p:spPr>
        <p:txBody>
          <a:bodyPr>
            <a:normAutofit/>
          </a:bodyPr>
          <a:lstStyle/>
          <a:p>
            <a:r>
              <a:rPr lang="pl-PL" sz="2500" b="1" dirty="0">
                <a:solidFill>
                  <a:schemeClr val="tx2"/>
                </a:solidFill>
                <a:latin typeface="+mj-lt"/>
              </a:rPr>
              <a:t>Miesięcznik wydawany Opolski Ośrodek Doradztwa Rolniczego</a:t>
            </a:r>
            <a:r>
              <a:rPr lang="pl-PL" sz="2500" dirty="0">
                <a:latin typeface="+mj-lt"/>
              </a:rPr>
              <a:t>.</a:t>
            </a:r>
          </a:p>
          <a:p>
            <a:endParaRPr lang="pl-PL" sz="2500" dirty="0">
              <a:latin typeface="+mj-lt"/>
            </a:endParaRPr>
          </a:p>
          <a:p>
            <a:endParaRPr lang="pl-PL" sz="2500" dirty="0">
              <a:latin typeface="+mj-lt"/>
            </a:endParaRPr>
          </a:p>
          <a:p>
            <a:endParaRPr lang="pl-PL" sz="2500" dirty="0">
              <a:latin typeface="+mj-lt"/>
            </a:endParaRPr>
          </a:p>
          <a:p>
            <a:endParaRPr lang="pl-PL" sz="2500" dirty="0">
              <a:latin typeface="+mj-lt"/>
            </a:endParaRPr>
          </a:p>
          <a:p>
            <a:pPr marL="0" indent="0">
              <a:buNone/>
            </a:pPr>
            <a:r>
              <a:rPr lang="pl-PL" sz="2500" dirty="0">
                <a:latin typeface="+mj-lt"/>
              </a:rPr>
              <a:t> 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75ED0D6C-96F1-E327-DEAC-203593DB7D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9328" y="2349211"/>
            <a:ext cx="4022725" cy="3017043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722B21E-0BA6-D57B-D988-AA5E8482F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236" y="119524"/>
            <a:ext cx="1144634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017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E94185-F44D-6DD0-CD1B-E335D4AB2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76" y="0"/>
            <a:ext cx="9966960" cy="1074751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chemeClr val="tx2"/>
                </a:solidFill>
              </a:rPr>
              <a:t>Sygnalizacja </a:t>
            </a:r>
            <a:r>
              <a:rPr lang="pl-PL" sz="4000" b="1" dirty="0" err="1">
                <a:solidFill>
                  <a:schemeClr val="tx2"/>
                </a:solidFill>
              </a:rPr>
              <a:t>agrofagów</a:t>
            </a:r>
            <a:r>
              <a:rPr lang="pl-PL" sz="4000" b="1" dirty="0">
                <a:solidFill>
                  <a:schemeClr val="tx2"/>
                </a:solidFill>
              </a:rPr>
              <a:t> na platformie e-DWIN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AA7281A9-5A93-C4AE-E8DA-3033BDE702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54923" t="8013" r="5752" b="10482"/>
          <a:stretch>
            <a:fillRect/>
          </a:stretch>
        </p:blipFill>
        <p:spPr>
          <a:xfrm>
            <a:off x="1188720" y="2016335"/>
            <a:ext cx="4937760" cy="3104306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2BCA0B9-BC05-8CE5-4C60-00FCE9694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131" y="2016335"/>
            <a:ext cx="4937760" cy="3274906"/>
          </a:xfrm>
        </p:spPr>
        <p:txBody>
          <a:bodyPr/>
          <a:lstStyle/>
          <a:p>
            <a:r>
              <a:rPr lang="pl-PL" b="1" dirty="0">
                <a:solidFill>
                  <a:schemeClr val="tx2"/>
                </a:solidFill>
                <a:latin typeface="+mj-lt"/>
              </a:rPr>
              <a:t>Prowadzenie obserwacji upraw pod kątem występowania </a:t>
            </a:r>
            <a:r>
              <a:rPr lang="pl-PL" b="1" dirty="0" err="1">
                <a:solidFill>
                  <a:schemeClr val="tx2"/>
                </a:solidFill>
                <a:latin typeface="+mj-lt"/>
              </a:rPr>
              <a:t>agrofagów</a:t>
            </a:r>
            <a:r>
              <a:rPr lang="pl-PL" b="1" dirty="0">
                <a:solidFill>
                  <a:schemeClr val="tx2"/>
                </a:solidFill>
                <a:latin typeface="+mj-lt"/>
              </a:rPr>
              <a:t>. </a:t>
            </a:r>
          </a:p>
          <a:p>
            <a:r>
              <a:rPr lang="pl-PL" b="1" dirty="0">
                <a:solidFill>
                  <a:schemeClr val="tx2"/>
                </a:solidFill>
                <a:latin typeface="+mj-lt"/>
              </a:rPr>
              <a:t>Aktualne dane dostępne są na stronie: </a:t>
            </a:r>
          </a:p>
          <a:p>
            <a:r>
              <a:rPr lang="pl-PL" dirty="0">
                <a:latin typeface="+mj-lt"/>
                <a:hlinkClick r:id="rId3"/>
              </a:rPr>
              <a:t>https://www.sygnalizacja.agrofagi.com.pl/</a:t>
            </a:r>
            <a:endParaRPr lang="pl-PL" dirty="0">
              <a:latin typeface="+mj-lt"/>
            </a:endParaRPr>
          </a:p>
          <a:p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2BB0A04-5BC3-E530-0085-80EA2E690D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236" y="119524"/>
            <a:ext cx="1144634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892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B04B22-DB34-2E17-F583-C6198A537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dirty="0">
                <a:solidFill>
                  <a:schemeClr val="tx2"/>
                </a:solidFill>
              </a:rPr>
              <a:t>Szacowanie strat w gospodarstwach rolnych spowodowanych przez klęski żywiołowe (z wyjątkiem suszy).</a:t>
            </a:r>
            <a:br>
              <a:rPr lang="pl-PL" sz="3600" b="1" dirty="0">
                <a:solidFill>
                  <a:schemeClr val="tx2"/>
                </a:solidFill>
              </a:rPr>
            </a:br>
            <a:endParaRPr lang="pl-PL" sz="3600" b="1" dirty="0">
              <a:solidFill>
                <a:schemeClr val="tx2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A613704-0956-114F-E7D8-61641F366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236" y="119524"/>
            <a:ext cx="1144634" cy="1450757"/>
          </a:xfrm>
          <a:prstGeom prst="rect">
            <a:avLst/>
          </a:prstGeo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4BF434DC-5C98-2DAB-3B22-9DBBBAC5A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37273243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A6A5D-1653-00DD-5572-EBA61D328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311C966E-0CAA-BBDB-D9B6-D7AAB0400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225" y="178230"/>
            <a:ext cx="1144634" cy="1450757"/>
          </a:xfrm>
          <a:prstGeom prst="rect">
            <a:avLst/>
          </a:prstGeom>
        </p:spPr>
      </p:pic>
      <p:sp>
        <p:nvSpPr>
          <p:cNvPr id="29" name="Symbol zastępczy zawartości 28">
            <a:extLst>
              <a:ext uri="{FF2B5EF4-FFF2-40B4-BE49-F238E27FC236}">
                <a16:creationId xmlns:a16="http://schemas.microsoft.com/office/drawing/2014/main" id="{EA6D2A7E-1B0B-DB3E-0A9B-ED7059EFDFE6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734212" y="1801426"/>
            <a:ext cx="5361787" cy="4178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endParaRPr lang="pl-PL" sz="900" b="1" dirty="0"/>
          </a:p>
          <a:p>
            <a:pPr algn="ctr">
              <a:lnSpc>
                <a:spcPct val="114000"/>
              </a:lnSpc>
              <a:spcBef>
                <a:spcPct val="50000"/>
              </a:spcBef>
            </a:pPr>
            <a:r>
              <a:rPr lang="pl-PL" sz="2400" b="1" dirty="0"/>
              <a:t>ul. Wrocławska 107</a:t>
            </a:r>
            <a:br>
              <a:rPr lang="pl-PL" sz="2400" b="1" dirty="0"/>
            </a:br>
            <a:r>
              <a:rPr lang="pl-PL" sz="2400" b="1" dirty="0"/>
              <a:t>45-837 Opole</a:t>
            </a:r>
          </a:p>
          <a:p>
            <a:pPr algn="ctr">
              <a:lnSpc>
                <a:spcPct val="114000"/>
              </a:lnSpc>
              <a:spcBef>
                <a:spcPct val="50000"/>
              </a:spcBef>
            </a:pPr>
            <a:r>
              <a:rPr lang="pl-PL" sz="2400" b="1" dirty="0"/>
              <a:t>Pokój: 103, 105</a:t>
            </a:r>
            <a:br>
              <a:rPr lang="pl-PL" sz="2400" dirty="0"/>
            </a:br>
            <a:br>
              <a:rPr lang="pl-PL" sz="2400" dirty="0"/>
            </a:br>
            <a:r>
              <a:rPr lang="pl-PL" sz="2400" b="1" dirty="0"/>
              <a:t>tel. 77 457 56 50</a:t>
            </a:r>
            <a:br>
              <a:rPr lang="pl-PL" sz="2400" b="1" dirty="0"/>
            </a:br>
            <a:r>
              <a:rPr lang="pl-PL" sz="2400" b="1" dirty="0"/>
              <a:t>       </a:t>
            </a:r>
            <a:br>
              <a:rPr lang="pl-PL" sz="2400" dirty="0"/>
            </a:br>
            <a:r>
              <a:rPr lang="pl-PL" sz="2400" b="1" dirty="0"/>
              <a:t>e-mail: opole@oodr.pl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</a:pPr>
            <a:endParaRPr lang="pl-PL" sz="2400" b="1" dirty="0"/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24AB520C-EB5D-72C5-4229-2CECD09F9FA1}"/>
              </a:ext>
            </a:extLst>
          </p:cNvPr>
          <p:cNvSpPr txBox="1"/>
          <p:nvPr/>
        </p:nvSpPr>
        <p:spPr>
          <a:xfrm>
            <a:off x="830318" y="1044212"/>
            <a:ext cx="94698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dirty="0"/>
              <a:t>Powiatowy Zespół Doradztwa Rolniczego w Opolu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9369844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3A6A5D-1653-00DD-5572-EBA61D328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311C966E-0CAA-BBDB-D9B6-D7AAB0400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225" y="178230"/>
            <a:ext cx="1144634" cy="1450757"/>
          </a:xfrm>
          <a:prstGeom prst="rect">
            <a:avLst/>
          </a:prstGeom>
        </p:spPr>
      </p:pic>
      <p:pic>
        <p:nvPicPr>
          <p:cNvPr id="33" name="Symbol zastępczy zawartości 32">
            <a:extLst>
              <a:ext uri="{FF2B5EF4-FFF2-40B4-BE49-F238E27FC236}">
                <a16:creationId xmlns:a16="http://schemas.microsoft.com/office/drawing/2014/main" id="{D06D05BA-1665-8C11-54E4-8CFE4EE1D8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290" y="3561555"/>
            <a:ext cx="395588" cy="396000"/>
          </a:xfrm>
        </p:spPr>
      </p:pic>
      <p:sp>
        <p:nvSpPr>
          <p:cNvPr id="29" name="Symbol zastępczy zawartości 28">
            <a:extLst>
              <a:ext uri="{FF2B5EF4-FFF2-40B4-BE49-F238E27FC236}">
                <a16:creationId xmlns:a16="http://schemas.microsoft.com/office/drawing/2014/main" id="{EA6D2A7E-1B0B-DB3E-0A9B-ED7059EFDFE6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734212" y="1801426"/>
            <a:ext cx="5361787" cy="3967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endParaRPr lang="pl-PL" sz="900" b="1" dirty="0"/>
          </a:p>
          <a:p>
            <a:pPr algn="ctr">
              <a:lnSpc>
                <a:spcPct val="114000"/>
              </a:lnSpc>
              <a:spcBef>
                <a:spcPct val="50000"/>
              </a:spcBef>
            </a:pPr>
            <a:r>
              <a:rPr lang="pl-PL" sz="2400" b="1" dirty="0"/>
              <a:t>ul. Główna 1</a:t>
            </a:r>
            <a:br>
              <a:rPr lang="pl-PL" sz="2400" b="1" dirty="0"/>
            </a:br>
            <a:r>
              <a:rPr lang="pl-PL" sz="2400" b="1" dirty="0"/>
              <a:t>49-330 Łosiów</a:t>
            </a:r>
            <a:br>
              <a:rPr lang="pl-PL" sz="2400" dirty="0"/>
            </a:br>
            <a:br>
              <a:rPr lang="pl-PL" sz="2400" dirty="0"/>
            </a:br>
            <a:r>
              <a:rPr lang="pl-PL" sz="2400" b="1" dirty="0"/>
              <a:t>tel. 774437100</a:t>
            </a:r>
            <a:br>
              <a:rPr lang="pl-PL" sz="2400" b="1" dirty="0"/>
            </a:br>
            <a:r>
              <a:rPr lang="pl-PL" sz="2400" b="1" dirty="0"/>
              <a:t>       774437111</a:t>
            </a:r>
            <a:br>
              <a:rPr lang="pl-PL" sz="2400" dirty="0"/>
            </a:br>
            <a:br>
              <a:rPr lang="pl-PL" sz="2400" dirty="0"/>
            </a:br>
            <a:r>
              <a:rPr lang="pl-PL" sz="2400" b="1" dirty="0"/>
              <a:t>e-mail: </a:t>
            </a:r>
            <a:r>
              <a:rPr lang="pl-PL" sz="2400" b="1" dirty="0">
                <a:hlinkClick r:id="rId5"/>
              </a:rPr>
              <a:t>sekretariat@oodr.pl</a:t>
            </a:r>
            <a:endParaRPr lang="pl-PL" sz="2400" b="1" dirty="0"/>
          </a:p>
          <a:p>
            <a:pPr algn="ctr">
              <a:lnSpc>
                <a:spcPct val="100000"/>
              </a:lnSpc>
              <a:spcBef>
                <a:spcPct val="50000"/>
              </a:spcBef>
            </a:pPr>
            <a:endParaRPr lang="pl-PL" sz="2400" b="1" dirty="0"/>
          </a:p>
        </p:txBody>
      </p:sp>
      <p:pic>
        <p:nvPicPr>
          <p:cNvPr id="36" name="Obraz 35">
            <a:extLst>
              <a:ext uri="{FF2B5EF4-FFF2-40B4-BE49-F238E27FC236}">
                <a16:creationId xmlns:a16="http://schemas.microsoft.com/office/drawing/2014/main" id="{378DFD34-1A4A-3C3C-01E9-174A608D40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312" y="4389366"/>
            <a:ext cx="397429" cy="360000"/>
          </a:xfrm>
          <a:prstGeom prst="rect">
            <a:avLst/>
          </a:prstGeom>
        </p:spPr>
      </p:pic>
      <p:sp>
        <p:nvSpPr>
          <p:cNvPr id="41" name="pole tekstowe 40">
            <a:extLst>
              <a:ext uri="{FF2B5EF4-FFF2-40B4-BE49-F238E27FC236}">
                <a16:creationId xmlns:a16="http://schemas.microsoft.com/office/drawing/2014/main" id="{24AB520C-EB5D-72C5-4229-2CECD09F9FA1}"/>
              </a:ext>
            </a:extLst>
          </p:cNvPr>
          <p:cNvSpPr txBox="1"/>
          <p:nvPr/>
        </p:nvSpPr>
        <p:spPr>
          <a:xfrm>
            <a:off x="830318" y="1044212"/>
            <a:ext cx="94698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dirty="0"/>
              <a:t>Opolski Ośrodek Doradztwa Rolniczego w Łosiowie</a:t>
            </a:r>
            <a:endParaRPr lang="pl-PL" sz="3200" dirty="0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7EC304E5-02D0-A9CA-E2F6-9BAF7D78BEEE}"/>
              </a:ext>
            </a:extLst>
          </p:cNvPr>
          <p:cNvSpPr txBox="1"/>
          <p:nvPr/>
        </p:nvSpPr>
        <p:spPr>
          <a:xfrm>
            <a:off x="3782028" y="5598437"/>
            <a:ext cx="4372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/>
              <a:t>Dziękuję za uwagę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88C45B8E-87D9-D708-2BAA-1C5E2FD6C0A0}"/>
              </a:ext>
            </a:extLst>
          </p:cNvPr>
          <p:cNvSpPr txBox="1"/>
          <p:nvPr/>
        </p:nvSpPr>
        <p:spPr>
          <a:xfrm>
            <a:off x="10038735" y="6250998"/>
            <a:ext cx="21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i="1" dirty="0"/>
              <a:t>Opracowanie: </a:t>
            </a:r>
            <a:br>
              <a:rPr lang="pl-PL" sz="1200" i="1" dirty="0"/>
            </a:br>
            <a:r>
              <a:rPr lang="pl-PL" sz="1200" i="1" dirty="0"/>
              <a:t>Agnieszka Chruszczewska</a:t>
            </a:r>
            <a:br>
              <a:rPr lang="pl-PL" sz="1200" i="1" dirty="0"/>
            </a:br>
            <a:r>
              <a:rPr lang="pl-PL" sz="1200" i="1" dirty="0"/>
              <a:t>Kierownik DZM</a:t>
            </a:r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C446B74D-1DC2-A11B-8F32-537A78BFA768}"/>
              </a:ext>
            </a:extLst>
          </p:cNvPr>
          <p:cNvSpPr txBox="1"/>
          <p:nvPr/>
        </p:nvSpPr>
        <p:spPr>
          <a:xfrm>
            <a:off x="6489290" y="3482402"/>
            <a:ext cx="58947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pl-PL" sz="2400" u="sng" dirty="0">
                <a:hlinkClick r:id="rId7"/>
              </a:rPr>
              <a:t>https://www.facebook.com/oodrlosiow</a:t>
            </a:r>
            <a:r>
              <a:rPr lang="pl-PL" sz="2400" dirty="0"/>
              <a:t> </a:t>
            </a:r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9D88418A-ACCF-8697-A7EA-21644E0C2C7C}"/>
              </a:ext>
            </a:extLst>
          </p:cNvPr>
          <p:cNvSpPr txBox="1"/>
          <p:nvPr/>
        </p:nvSpPr>
        <p:spPr>
          <a:xfrm>
            <a:off x="6406010" y="4310212"/>
            <a:ext cx="62336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pl-PL" sz="2400" u="sng" dirty="0">
                <a:hlinkClick r:id="rId8"/>
              </a:rPr>
              <a:t>http://www.youtube.com/@oodrlosiow1</a:t>
            </a:r>
            <a:r>
              <a:rPr lang="pl-PL" sz="2400" dirty="0"/>
              <a:t> </a:t>
            </a:r>
            <a:endParaRPr lang="pl-PL" sz="2400" b="1" dirty="0"/>
          </a:p>
        </p:txBody>
      </p:sp>
      <p:sp>
        <p:nvSpPr>
          <p:cNvPr id="50" name="pole tekstowe 49">
            <a:extLst>
              <a:ext uri="{FF2B5EF4-FFF2-40B4-BE49-F238E27FC236}">
                <a16:creationId xmlns:a16="http://schemas.microsoft.com/office/drawing/2014/main" id="{57881760-F7B8-CCC9-A23B-3460D8F5DA38}"/>
              </a:ext>
            </a:extLst>
          </p:cNvPr>
          <p:cNvSpPr txBox="1"/>
          <p:nvPr/>
        </p:nvSpPr>
        <p:spPr>
          <a:xfrm>
            <a:off x="6168329" y="2626892"/>
            <a:ext cx="4718896" cy="489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ct val="50000"/>
              </a:spcBef>
            </a:pPr>
            <a:r>
              <a:rPr lang="pl-PL" sz="2400" b="1" dirty="0"/>
              <a:t>www </a:t>
            </a:r>
            <a:r>
              <a:rPr lang="pl-PL" sz="2400" b="1" dirty="0">
                <a:hlinkClick r:id="rId9"/>
              </a:rPr>
              <a:t>www.oodr.pl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367845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E2DB42-5012-F903-F637-5F9237B37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b="1" dirty="0"/>
              <a:t>Opolski Ośrodek Doradztwa Rolniczego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798F9FC2-B774-01FC-4F9C-F6C5BAB90B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011390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FDDE0FF1-E353-8969-5970-C268D74112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236" y="119524"/>
            <a:ext cx="1144634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76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355A7-1330-2393-6CE1-5778D2551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785812-ADAF-8C9E-67B8-3FE402345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/>
              <a:t>Priorytetowe kierunki działalności doradczej w 2026 r.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507C13-2145-9D05-372D-0460F70C0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52211"/>
            <a:ext cx="10058400" cy="4023360"/>
          </a:xfrm>
        </p:spPr>
        <p:txBody>
          <a:bodyPr>
            <a:noAutofit/>
          </a:bodyPr>
          <a:lstStyle/>
          <a:p>
            <a:pPr lvl="0" algn="just">
              <a:buFont typeface="Wingdings" panose="05000000000000000000" pitchFamily="2" charset="2"/>
              <a:buChar char="q"/>
            </a:pPr>
            <a:r>
              <a:rPr lang="pl-PL" sz="2400" dirty="0"/>
              <a:t>Przeciwdziałanie i adaptacja do zmian klimatu ze szczególnym uwzględnieniem prawidłowej gospodarki zasobami wodnymi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pl-PL" sz="2400" dirty="0"/>
              <a:t>Wspieranie rozwoju produkcji zwierzęcej i upowszechnianie wiedzy z zakresu </a:t>
            </a:r>
            <a:r>
              <a:rPr lang="pl-PL" sz="2400" dirty="0" err="1"/>
              <a:t>bioasekuracji</a:t>
            </a:r>
            <a:endParaRPr lang="pl-PL" sz="2400" dirty="0"/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pl-PL" sz="2400" dirty="0"/>
              <a:t>Zapewnienie bezpieczeństwa paszowego oraz potrzeb żywieniowych ludzi poprzez zwiększenia skali uprawy roślin </a:t>
            </a:r>
            <a:r>
              <a:rPr lang="pl-PL" sz="2400" dirty="0" err="1"/>
              <a:t>bobowatych</a:t>
            </a:r>
            <a:r>
              <a:rPr lang="pl-PL" sz="2400" dirty="0"/>
              <a:t>, ze szczególnym uwzględnieniem soi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pl-PL" sz="2400" dirty="0"/>
              <a:t>Małe przetwórstwo - produkcja żywności w gospodarstwie i krótkie łańcuchy dostaw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89EDA56-9F00-2F62-5A56-21E521885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236" y="119524"/>
            <a:ext cx="1144634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37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659A2-B8C0-C818-67BE-EDA2D21B3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E71DC8-96F5-42B3-F788-345D3FF63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/>
              <a:t>Priorytetowe kierunki działalności doradczej w 2026 r.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7FE1D5-B2EA-E389-C614-5BBC21D33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80030"/>
            <a:ext cx="10058400" cy="4023360"/>
          </a:xfrm>
        </p:spPr>
        <p:txBody>
          <a:bodyPr>
            <a:noAutofit/>
          </a:bodyPr>
          <a:lstStyle/>
          <a:p>
            <a:pPr lvl="0" algn="just">
              <a:buFont typeface="Wingdings" panose="05000000000000000000" pitchFamily="2" charset="2"/>
              <a:buChar char="q"/>
            </a:pPr>
            <a:r>
              <a:rPr lang="pl-PL" sz="2400" dirty="0"/>
              <a:t>Upowszechnianie rolnictwa ekologicznego, zarówno w zakresie produkcji roślinnej jak i produkcji zwierzęcej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pl-PL" sz="2400" dirty="0"/>
              <a:t>Energia z rolnictwa – upowszechnianie odnawialnych źródeł energii, </a:t>
            </a:r>
            <a:br>
              <a:rPr lang="pl-PL" sz="2400" dirty="0"/>
            </a:br>
            <a:r>
              <a:rPr lang="pl-PL" sz="2400" dirty="0"/>
              <a:t>ze szczególnym uwzględnieniem produkcji biogazu w ramach produkcji zwierzęcej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pl-PL" sz="2400" dirty="0"/>
              <a:t>Wsparcie zrównoważonego rozwoju obszarów wiejskich poprzez koordynację działalności kół gospodyń wiejskich i współpracę z młodzieżą wiejską.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58AB5C0-65C6-FFF0-6A70-990AD5113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236" y="119524"/>
            <a:ext cx="1144634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71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2D10F3-8116-06EE-5427-DE5FE3AA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Zadania OODR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5ADD9E-8DE2-17A6-276B-0375240A2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52211"/>
            <a:ext cx="10058400" cy="402336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l-PL" sz="2800" dirty="0"/>
              <a:t>Prowadzenie szkoleń dla rolników i innych mieszkańców obszarów wiejskich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2800" dirty="0"/>
              <a:t>Prowadzenie działalności informacyjnej wspierającej rozwój produkcji rolniczej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2800" dirty="0"/>
              <a:t>Prowadzenie działalności w zakresie podnoszenia kwalifikacji zawodowych rolników i innych mieszkańców obszarów wiejskich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2800" dirty="0"/>
              <a:t>Udzielanie pomocy w zakresie sporządzania dokumentacji niezbędnej do uzyskania pomocy z funduszy unijnych i krajowych</a:t>
            </a:r>
          </a:p>
          <a:p>
            <a:pPr>
              <a:buFont typeface="Wingdings" panose="05000000000000000000" pitchFamily="2" charset="2"/>
              <a:buChar char="q"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6565D98-0DA9-6263-D271-B9CDED2F7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236" y="119524"/>
            <a:ext cx="1144634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60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28229-9E62-6BDB-BA9F-09369C5D6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1FCCEF-25F6-FE79-ADEA-00F068EB9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Zadania OODR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6BA688-7A54-AFBB-0F6B-02A7EA93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70" y="2071876"/>
            <a:ext cx="10058400" cy="402336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l-PL" sz="2400" dirty="0"/>
              <a:t>Prowadzenie analiz rynku artykułów rolno-spożywczych i środków produkcji oraz gromadzenie i upowszechnianie informacji rynkowej w tym zakresie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2400" dirty="0"/>
              <a:t>Prowadzenie doświadczalnictwa odmianowego w ramach porejestrowego doświadczalnictwa odmianowego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2400" dirty="0"/>
              <a:t>Upowszechnianie metod produkcji rolniczej i stylu życia przyjaznych </a:t>
            </a:r>
            <a:br>
              <a:rPr lang="pl-PL" sz="2400" dirty="0"/>
            </a:br>
            <a:r>
              <a:rPr lang="pl-PL" sz="2400" dirty="0"/>
              <a:t>dla środowiska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2400" dirty="0"/>
              <a:t>Podejmowanie działań na rzecz zachowania dziedzictwa kulturowego </a:t>
            </a:r>
            <a:br>
              <a:rPr lang="pl-PL" sz="2400" dirty="0"/>
            </a:br>
            <a:r>
              <a:rPr lang="pl-PL" sz="2400" dirty="0"/>
              <a:t>i przyrodniczego wsi, ekologicznego i funkcjonalnego urządzania gospodarstwa rolnego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27AB308-7513-C4FF-781D-CC6A069D3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236" y="119524"/>
            <a:ext cx="1144634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0765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Zielony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222</TotalTime>
  <Words>3149</Words>
  <Application>Microsoft Office PowerPoint</Application>
  <PresentationFormat>Panoramiczny</PresentationFormat>
  <Paragraphs>579</Paragraphs>
  <Slides>44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44</vt:i4>
      </vt:variant>
    </vt:vector>
  </HeadingPairs>
  <TitlesOfParts>
    <vt:vector size="53" baseType="lpstr">
      <vt:lpstr>Arial</vt:lpstr>
      <vt:lpstr>Calibri</vt:lpstr>
      <vt:lpstr>Calibri Light</vt:lpstr>
      <vt:lpstr>Helvetica Neue</vt:lpstr>
      <vt:lpstr>Times New Roman</vt:lpstr>
      <vt:lpstr>Wingdings</vt:lpstr>
      <vt:lpstr>Wingdings 2</vt:lpstr>
      <vt:lpstr>Wingdings 3</vt:lpstr>
      <vt:lpstr>Retrospekcja</vt:lpstr>
      <vt:lpstr>Prezentacja programu PowerPoint</vt:lpstr>
      <vt:lpstr>Podstawy prawne działalności</vt:lpstr>
      <vt:lpstr>Podstawy prawne działalności</vt:lpstr>
      <vt:lpstr>Prezentacja programu PowerPoint</vt:lpstr>
      <vt:lpstr>Opolski Ośrodek Doradztwa Rolniczego</vt:lpstr>
      <vt:lpstr>Priorytetowe kierunki działalności doradczej w 2026 r.</vt:lpstr>
      <vt:lpstr>Priorytetowe kierunki działalności doradczej w 2026 r.</vt:lpstr>
      <vt:lpstr>Zadania OODR</vt:lpstr>
      <vt:lpstr>Zadania OODR</vt:lpstr>
      <vt:lpstr>Zadania OODR</vt:lpstr>
      <vt:lpstr>Prowadzenie szkoleń dla rolników i innych mieszkańców obszarów wiejskich </vt:lpstr>
      <vt:lpstr>Prowadzenie szkoleń dla rolników i innych mieszkańców obszarów wiejskich </vt:lpstr>
      <vt:lpstr>Prowadzenie szkoleń dla rolników i innych mieszkańców obszarów wiejskich </vt:lpstr>
      <vt:lpstr>Prowadzenie działalności informacyjnej wspierającej rozwój produkcji rolniczej</vt:lpstr>
      <vt:lpstr>Prowadzenie działalności w zakresie podnoszenia  kwalifikacji zawodowych rolników  i innych mieszkańców obszarów wiejskich</vt:lpstr>
      <vt:lpstr>Udzielanie pomocy rolnikom i innym mieszkańcom obszarów wiejskich w zakresie sporządzania dokumentacji niezbędnej do uzyskania pomocy finansowej  lub współfinansowanej ze środków pochodzących z funduszy Unii Europejskiej  lub innych instytucji krajowych lub zagranicznych</vt:lpstr>
      <vt:lpstr>Prowadzenie analiz rynku artykułów rolno-spożywczych i środków produkcji oraz gromadzenie i upowszechnianie informacji rynkowej  w tym zakresie</vt:lpstr>
      <vt:lpstr>Możliwość prowadzenia doświadczalnictwa odmianowego w ramach porejestrowego doświadczalnictwa odmianowego</vt:lpstr>
      <vt:lpstr>Upowszechnianie metod produkcji rolniczej  i stylu życia przyjaznego dla środowiska</vt:lpstr>
      <vt:lpstr>Upowszechnianie metod produkcji rolniczej  i stylu życia przyjaznego dla środowiska</vt:lpstr>
      <vt:lpstr>Podejmowanie działań na rzecz zachowania dziedzictwa kulturowego i przyrodniczego wsi, ekologicznego  i funkcjonalnego urządzania gospodarstwa rolnego</vt:lpstr>
      <vt:lpstr>Podejmowanie działań na rzecz zachowania dziedzictwa kulturowego i przyrodniczego wsi, ekologicznego  i funkcjonalnego urządzania gospodarstwa rolnego</vt:lpstr>
      <vt:lpstr>Upowszechnianie rozwoju agroturystyki i turystyki wiejskiej oraz prowadzenie promocji wsi jako atrakcyjnego miejsca wypoczynku</vt:lpstr>
      <vt:lpstr>Upowszechnianie rozwoju agroturystyki i turystyki wiejskiej oraz prowadzenie promocji wsi jako atrakcyjnego miejsca wypoczynku</vt:lpstr>
      <vt:lpstr>Współdziałanie w realizacji zadań wynikających z programów  rolno-środowiskowych oraz programów działań mających na celu ograniczenie odpływu azotu ze źródeł rolniczych</vt:lpstr>
      <vt:lpstr>Prowadzenie analiz przemian w zakresie poziomu i jakości produkcji rolniczej i funkcjonowania gospodarstw rolnych  oraz upowszechnianie wyników tych analiz w pracy doradczej</vt:lpstr>
      <vt:lpstr>Prowadzenie analiz przemian w zakresie poziomu i jakości produkcji rolniczej i funkcjonowania gospodarstw rolnych  oraz upowszechnianie wyników tych analiz w pracy doradczej</vt:lpstr>
      <vt:lpstr>Usługi odpłatne realizowane na podstawie art. 4.4 ustawy o jednostkach doradztwa rolniczego</vt:lpstr>
      <vt:lpstr>Prowadzenie działalności wydawniczej</vt:lpstr>
      <vt:lpstr>Zadania realizowane w zakresie Krajowej Sieci Obszarów Wiejskich (KSOW+)</vt:lpstr>
      <vt:lpstr>Zadania realizowane w zakresie Krajowej Sieci Obszarów Wiejskich (KSOW+)</vt:lpstr>
      <vt:lpstr>Zadania realizowane w zakresie Krajowej Sieci Obszarów Wiejskich (KSOW+)</vt:lpstr>
      <vt:lpstr>Zadania realizowane w zakresie Krajowej Sieci Obszarów Wiejskich (KSOW+)</vt:lpstr>
      <vt:lpstr>Prezentacja programu PowerPoint</vt:lpstr>
      <vt:lpstr>Współpraca z innymi instytucjami  i samorządem</vt:lpstr>
      <vt:lpstr>Wykaz ważniejszych wydarzeń</vt:lpstr>
      <vt:lpstr>Podsumowanie działalności szkoleniowej, doradczej,  informacyjnej i upowszechnieniowej  planowanej do realizacji w 2026 r.</vt:lpstr>
      <vt:lpstr>Powiatowy Zespół Doradztwa Rolniczego w Opolu</vt:lpstr>
      <vt:lpstr>Prezentacja programu PowerPoint</vt:lpstr>
      <vt:lpstr>KURIER ROLNICZY</vt:lpstr>
      <vt:lpstr>Sygnalizacja agrofagów na platformie e-DWIN</vt:lpstr>
      <vt:lpstr>Szacowanie strat w gospodarstwach rolnych spowodowanych przez klęski żywiołowe (z wyjątkiem suszy). 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Aga Chruszczewska</dc:creator>
  <cp:lastModifiedBy>Joanna Lubasińska</cp:lastModifiedBy>
  <cp:revision>21</cp:revision>
  <cp:lastPrinted>2026-02-10T11:42:03Z</cp:lastPrinted>
  <dcterms:created xsi:type="dcterms:W3CDTF">2026-01-25T10:40:32Z</dcterms:created>
  <dcterms:modified xsi:type="dcterms:W3CDTF">2026-02-10T11:47:30Z</dcterms:modified>
</cp:coreProperties>
</file>