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91" r:id="rId3"/>
    <p:sldId id="296" r:id="rId4"/>
    <p:sldId id="297" r:id="rId5"/>
    <p:sldId id="295" r:id="rId6"/>
    <p:sldId id="292" r:id="rId7"/>
    <p:sldId id="293" r:id="rId8"/>
    <p:sldId id="29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883A3-7351-49F1-8C62-1224644CBAD4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BB11-7695-48DA-9DDE-BDB7B2E7F0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83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3A14E7-D8DA-4336-A05D-D01F713CF4F1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82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FA0-22D9-4C60-948D-F3A9A576C422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82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5881-4AC7-40E6-8E1E-12518AB806F1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1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996-961E-4D26-A212-433896224862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46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44D5B9-BD6C-44D7-A973-FAE7069C5245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9273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3E81-7A68-4594-B5DE-29D5C1444D88}" type="datetime1">
              <a:rPr lang="pl-PL" smtClean="0"/>
              <a:t>20.03.2026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418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056-C00D-4A09-9BBB-6F0AEE8F08EC}" type="datetime1">
              <a:rPr lang="pl-PL" smtClean="0"/>
              <a:t>20.03.2026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907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C925-67C1-442A-8EBD-D692A1E3F1C9}" type="datetime1">
              <a:rPr lang="pl-PL" smtClean="0"/>
              <a:t>20.03.2026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71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8D8-CC90-4747-AD5B-30A804558F42}" type="datetime1">
              <a:rPr lang="pl-PL" smtClean="0"/>
              <a:t>20.03.2026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1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FC3BB8B-8365-4FE0-9F55-3CA285B7F7A0}" type="datetime1">
              <a:rPr lang="pl-PL" smtClean="0"/>
              <a:t>20.03.2026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3770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C1A61AA-1CF0-497D-AF8C-BC5AE691D3DC}" type="datetime1">
              <a:rPr lang="pl-PL" smtClean="0"/>
              <a:t>20.03.2026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25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91F387-5CAB-473E-946B-31DECE28543A}" type="datetime1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2EEA32-F61A-416A-AB59-11F251A0BD8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70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AB04E4B9-60AE-7009-DEF5-63750CD011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Opole, 23 marca 2026 R.</a:t>
            </a:r>
          </a:p>
        </p:txBody>
      </p:sp>
      <p:pic>
        <p:nvPicPr>
          <p:cNvPr id="6" name="Picture 6" descr="Znalezione obrazy dla zapytania logo przebojowe opole">
            <a:extLst>
              <a:ext uri="{FF2B5EF4-FFF2-40B4-BE49-F238E27FC236}">
                <a16:creationId xmlns:a16="http://schemas.microsoft.com/office/drawing/2014/main" id="{FE2127ED-1610-95D0-08A8-605F01DC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95" y="1252901"/>
            <a:ext cx="1849872" cy="8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EB3CFF1-E6AB-A30C-B5AB-C85DAF3E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388" y="2225437"/>
            <a:ext cx="3800686" cy="195754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17B9D6E-50F0-D9DC-1A54-082E735487F7}"/>
              </a:ext>
            </a:extLst>
          </p:cNvPr>
          <p:cNvSpPr txBox="1"/>
          <p:nvPr/>
        </p:nvSpPr>
        <p:spPr>
          <a:xfrm>
            <a:off x="4482083" y="4321172"/>
            <a:ext cx="3409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Certyfikaty Równości i Różnorodności Miasta Opola im. Adama Pieszczuka - podsumowanie</a:t>
            </a:r>
          </a:p>
        </p:txBody>
      </p:sp>
    </p:spTree>
    <p:extLst>
      <p:ext uri="{BB962C8B-B14F-4D97-AF65-F5344CB8AC3E}">
        <p14:creationId xmlns:p14="http://schemas.microsoft.com/office/powerpoint/2010/main" val="156971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5797F-0761-5796-C5A6-25B7597FB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77437-1E2F-FBE8-04D7-28EFFEAA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EE7EE6-1C73-CE26-F7C3-DAF1F648E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1F36189-D35E-2317-FACF-F98CACD810DC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FCB0E9EA-3B84-95FF-1DCC-01B83DF05A35}"/>
              </a:ext>
            </a:extLst>
          </p:cNvPr>
          <p:cNvSpPr/>
          <p:nvPr/>
        </p:nvSpPr>
        <p:spPr>
          <a:xfrm>
            <a:off x="7918704" y="1813490"/>
            <a:ext cx="3762018" cy="3426022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55EC3F6-E2B4-BEE4-137F-BAD5DEA0E5D9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A7F6268-2BA9-4DE2-1127-0CA9BB07CD43}"/>
              </a:ext>
            </a:extLst>
          </p:cNvPr>
          <p:cNvSpPr txBox="1"/>
          <p:nvPr/>
        </p:nvSpPr>
        <p:spPr>
          <a:xfrm>
            <a:off x="356544" y="333331"/>
            <a:ext cx="618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AE64ED-A327-A91F-5E25-82A39E6D37B4}"/>
              </a:ext>
            </a:extLst>
          </p:cNvPr>
          <p:cNvSpPr txBox="1"/>
          <p:nvPr/>
        </p:nvSpPr>
        <p:spPr>
          <a:xfrm>
            <a:off x="763444" y="24067"/>
            <a:ext cx="618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Harmonogram prac - Certyfikaty Równości i Różnorodności Miasta Opola im. Adama Pieszczuka  </a:t>
            </a:r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77A3BEB8-7040-52BC-1FBA-AB067D8A7773}"/>
              </a:ext>
            </a:extLst>
          </p:cNvPr>
          <p:cNvSpPr/>
          <p:nvPr/>
        </p:nvSpPr>
        <p:spPr>
          <a:xfrm>
            <a:off x="3291807" y="664667"/>
            <a:ext cx="525308" cy="469189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B2AC93F-55B1-858E-7994-4C7739A97849}"/>
              </a:ext>
            </a:extLst>
          </p:cNvPr>
          <p:cNvSpPr txBox="1"/>
          <p:nvPr/>
        </p:nvSpPr>
        <p:spPr>
          <a:xfrm>
            <a:off x="187087" y="1124219"/>
            <a:ext cx="7105233" cy="923330"/>
          </a:xfrm>
          <a:custGeom>
            <a:avLst/>
            <a:gdLst>
              <a:gd name="csX0" fmla="*/ 0 w 7105233"/>
              <a:gd name="csY0" fmla="*/ 0 h 923330"/>
              <a:gd name="csX1" fmla="*/ 7105233 w 7105233"/>
              <a:gd name="csY1" fmla="*/ 0 h 923330"/>
              <a:gd name="csX2" fmla="*/ 7105233 w 7105233"/>
              <a:gd name="csY2" fmla="*/ 923330 h 923330"/>
              <a:gd name="csX3" fmla="*/ 0 w 7105233"/>
              <a:gd name="csY3" fmla="*/ 923330 h 923330"/>
              <a:gd name="csX4" fmla="*/ 0 w 7105233"/>
              <a:gd name="csY4" fmla="*/ 0 h 923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05233" h="923330" extrusionOk="0">
                <a:moveTo>
                  <a:pt x="0" y="0"/>
                </a:moveTo>
                <a:cubicBezTo>
                  <a:pt x="2853820" y="93530"/>
                  <a:pt x="4155766" y="114248"/>
                  <a:pt x="7105233" y="0"/>
                </a:cubicBezTo>
                <a:cubicBezTo>
                  <a:pt x="7118644" y="137468"/>
                  <a:pt x="7063817" y="618363"/>
                  <a:pt x="7105233" y="923330"/>
                </a:cubicBezTo>
                <a:cubicBezTo>
                  <a:pt x="6191449" y="784258"/>
                  <a:pt x="2116001" y="977229"/>
                  <a:pt x="0" y="923330"/>
                </a:cubicBezTo>
                <a:cubicBezTo>
                  <a:pt x="-41076" y="656465"/>
                  <a:pt x="-72578" y="20442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dirty="0"/>
              <a:t>Ostateczne zatwierdzenie projektu Zarządzenia Prezydenta Miasta Opola </a:t>
            </a:r>
            <a:r>
              <a:rPr lang="pl-PL" dirty="0" err="1"/>
              <a:t>ws</a:t>
            </a:r>
            <a:r>
              <a:rPr lang="pl-PL" dirty="0"/>
              <a:t>. przyjęcia regulaminu </a:t>
            </a:r>
            <a:r>
              <a:rPr lang="pl-PL"/>
              <a:t>Certyfikaty Równości i Różnorodności </a:t>
            </a:r>
            <a:r>
              <a:rPr lang="pl-PL" dirty="0"/>
              <a:t>Miasta Opola im. Adama Pieszczuka – </a:t>
            </a:r>
            <a:r>
              <a:rPr lang="pl-PL" b="1" dirty="0"/>
              <a:t>do 30 kwietnia 2026 r.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C7CB4F2-E6A7-92A3-A1A5-F0F8C934A75F}"/>
              </a:ext>
            </a:extLst>
          </p:cNvPr>
          <p:cNvSpPr txBox="1"/>
          <p:nvPr/>
        </p:nvSpPr>
        <p:spPr>
          <a:xfrm>
            <a:off x="136648" y="2561913"/>
            <a:ext cx="7282113" cy="646331"/>
          </a:xfrm>
          <a:custGeom>
            <a:avLst/>
            <a:gdLst>
              <a:gd name="csX0" fmla="*/ 0 w 7282113"/>
              <a:gd name="csY0" fmla="*/ 0 h 646331"/>
              <a:gd name="csX1" fmla="*/ 7282113 w 7282113"/>
              <a:gd name="csY1" fmla="*/ 0 h 646331"/>
              <a:gd name="csX2" fmla="*/ 7282113 w 7282113"/>
              <a:gd name="csY2" fmla="*/ 646331 h 646331"/>
              <a:gd name="csX3" fmla="*/ 0 w 7282113"/>
              <a:gd name="csY3" fmla="*/ 646331 h 646331"/>
              <a:gd name="csX4" fmla="*/ 0 w 7282113"/>
              <a:gd name="csY4" fmla="*/ 0 h 6463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282113" h="646331" extrusionOk="0">
                <a:moveTo>
                  <a:pt x="0" y="0"/>
                </a:moveTo>
                <a:cubicBezTo>
                  <a:pt x="1391049" y="93530"/>
                  <a:pt x="4639342" y="114248"/>
                  <a:pt x="7282113" y="0"/>
                </a:cubicBezTo>
                <a:cubicBezTo>
                  <a:pt x="7270594" y="181681"/>
                  <a:pt x="7265627" y="440571"/>
                  <a:pt x="7282113" y="646331"/>
                </a:cubicBezTo>
                <a:cubicBezTo>
                  <a:pt x="6544216" y="507259"/>
                  <a:pt x="868167" y="700230"/>
                  <a:pt x="0" y="646331"/>
                </a:cubicBezTo>
                <a:cubicBezTo>
                  <a:pt x="474" y="374921"/>
                  <a:pt x="-47648" y="18009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dirty="0"/>
              <a:t>Patronaty medialne – przygotowanie wniosków oraz ich uzyskanie – </a:t>
            </a:r>
            <a:r>
              <a:rPr lang="pl-PL" b="1" dirty="0"/>
              <a:t>do 29 maja 2026.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F249AB3-F55B-556A-2E30-7C76BE6558C4}"/>
              </a:ext>
            </a:extLst>
          </p:cNvPr>
          <p:cNvSpPr txBox="1"/>
          <p:nvPr/>
        </p:nvSpPr>
        <p:spPr>
          <a:xfrm>
            <a:off x="108732" y="3649757"/>
            <a:ext cx="7183588" cy="1477328"/>
          </a:xfrm>
          <a:custGeom>
            <a:avLst/>
            <a:gdLst>
              <a:gd name="csX0" fmla="*/ 0 w 7183588"/>
              <a:gd name="csY0" fmla="*/ 0 h 1477328"/>
              <a:gd name="csX1" fmla="*/ 7183588 w 7183588"/>
              <a:gd name="csY1" fmla="*/ 0 h 1477328"/>
              <a:gd name="csX2" fmla="*/ 7183588 w 7183588"/>
              <a:gd name="csY2" fmla="*/ 1477328 h 1477328"/>
              <a:gd name="csX3" fmla="*/ 0 w 7183588"/>
              <a:gd name="csY3" fmla="*/ 1477328 h 1477328"/>
              <a:gd name="csX4" fmla="*/ 0 w 7183588"/>
              <a:gd name="csY4" fmla="*/ 0 h 14773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83588" h="1477328" extrusionOk="0">
                <a:moveTo>
                  <a:pt x="0" y="0"/>
                </a:moveTo>
                <a:cubicBezTo>
                  <a:pt x="2845376" y="93530"/>
                  <a:pt x="4011926" y="114248"/>
                  <a:pt x="7183588" y="0"/>
                </a:cubicBezTo>
                <a:cubicBezTo>
                  <a:pt x="7246859" y="194578"/>
                  <a:pt x="7225272" y="897426"/>
                  <a:pt x="7183588" y="1477328"/>
                </a:cubicBezTo>
                <a:cubicBezTo>
                  <a:pt x="6120279" y="1338256"/>
                  <a:pt x="3385027" y="1531227"/>
                  <a:pt x="0" y="1477328"/>
                </a:cubicBezTo>
                <a:cubicBezTo>
                  <a:pt x="42023" y="1224828"/>
                  <a:pt x="-89198" y="70006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dirty="0"/>
              <a:t>Patronaty honorowe – przygotowanie wniosków oraz ich uzyskanie -  </a:t>
            </a:r>
            <a:r>
              <a:rPr lang="pl-PL" b="1" dirty="0"/>
              <a:t>do </a:t>
            </a:r>
            <a:r>
              <a:rPr lang="pl-PL" b="1"/>
              <a:t>30 czerwca  </a:t>
            </a:r>
            <a:r>
              <a:rPr lang="pl-PL" b="1" dirty="0"/>
              <a:t>2026 r. : </a:t>
            </a:r>
            <a:r>
              <a:rPr lang="pl-PL" dirty="0"/>
              <a:t>Patronat honorowy: Prezydenta Miasta Opola, Ministerstwa Rodziny, Pracy i Polityki Społecznej, Prezesa PFRON, Pełnomocnika Rządu ds. Osób Niepełnosprawnych, Rzecznika Praw Obywatelskich, Rzeczniczki Praw Dziecka.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9D0DA-F54A-06CC-F848-4F78FA0081E3}"/>
              </a:ext>
            </a:extLst>
          </p:cNvPr>
          <p:cNvSpPr txBox="1"/>
          <p:nvPr/>
        </p:nvSpPr>
        <p:spPr>
          <a:xfrm>
            <a:off x="187086" y="5731668"/>
            <a:ext cx="7105233" cy="923330"/>
          </a:xfrm>
          <a:custGeom>
            <a:avLst/>
            <a:gdLst>
              <a:gd name="csX0" fmla="*/ 0 w 7105233"/>
              <a:gd name="csY0" fmla="*/ 0 h 923330"/>
              <a:gd name="csX1" fmla="*/ 7105233 w 7105233"/>
              <a:gd name="csY1" fmla="*/ 0 h 923330"/>
              <a:gd name="csX2" fmla="*/ 7105233 w 7105233"/>
              <a:gd name="csY2" fmla="*/ 923330 h 923330"/>
              <a:gd name="csX3" fmla="*/ 0 w 7105233"/>
              <a:gd name="csY3" fmla="*/ 923330 h 923330"/>
              <a:gd name="csX4" fmla="*/ 0 w 7105233"/>
              <a:gd name="csY4" fmla="*/ 0 h 923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05233" h="923330" extrusionOk="0">
                <a:moveTo>
                  <a:pt x="0" y="0"/>
                </a:moveTo>
                <a:cubicBezTo>
                  <a:pt x="2853820" y="93530"/>
                  <a:pt x="4155766" y="114248"/>
                  <a:pt x="7105233" y="0"/>
                </a:cubicBezTo>
                <a:cubicBezTo>
                  <a:pt x="7118644" y="137468"/>
                  <a:pt x="7063817" y="618363"/>
                  <a:pt x="7105233" y="923330"/>
                </a:cubicBezTo>
                <a:cubicBezTo>
                  <a:pt x="6191449" y="784258"/>
                  <a:pt x="2116001" y="977229"/>
                  <a:pt x="0" y="923330"/>
                </a:cubicBezTo>
                <a:cubicBezTo>
                  <a:pt x="-41076" y="656465"/>
                  <a:pt x="-72578" y="20442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dirty="0"/>
              <a:t>Partnerzy konkursu: Rada Kobiet w Opolu, Powiatowa Społeczna Rada ds. Osób Niepełnosprawnych, Młodzieżowa Rada Miasta Opola, Opolska Rada Działalności Pożytku Publicznego w Opolu. </a:t>
            </a:r>
          </a:p>
        </p:txBody>
      </p:sp>
      <p:sp>
        <p:nvSpPr>
          <p:cNvPr id="22" name="Strzałka: w dół 21">
            <a:extLst>
              <a:ext uri="{FF2B5EF4-FFF2-40B4-BE49-F238E27FC236}">
                <a16:creationId xmlns:a16="http://schemas.microsoft.com/office/drawing/2014/main" id="{06D0D392-E194-7EA8-C9D3-5B235372781F}"/>
              </a:ext>
            </a:extLst>
          </p:cNvPr>
          <p:cNvSpPr/>
          <p:nvPr/>
        </p:nvSpPr>
        <p:spPr>
          <a:xfrm>
            <a:off x="3291807" y="2098878"/>
            <a:ext cx="525308" cy="469189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dół 22">
            <a:extLst>
              <a:ext uri="{FF2B5EF4-FFF2-40B4-BE49-F238E27FC236}">
                <a16:creationId xmlns:a16="http://schemas.microsoft.com/office/drawing/2014/main" id="{2E825DA6-6A5E-D740-2AB9-6F2183F940A8}"/>
              </a:ext>
            </a:extLst>
          </p:cNvPr>
          <p:cNvSpPr/>
          <p:nvPr/>
        </p:nvSpPr>
        <p:spPr>
          <a:xfrm>
            <a:off x="3291534" y="3253419"/>
            <a:ext cx="525308" cy="469189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9467FC9A-B616-77B5-ECA7-F40787E627C1}"/>
              </a:ext>
            </a:extLst>
          </p:cNvPr>
          <p:cNvSpPr/>
          <p:nvPr/>
        </p:nvSpPr>
        <p:spPr>
          <a:xfrm>
            <a:off x="3307028" y="5239512"/>
            <a:ext cx="525308" cy="469189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6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7E14CD-FCBE-B263-5A09-1A4A59A26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5550D0-35FC-7013-B6CC-D8C5541F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13059C-9520-4D9D-4F7D-C2C94D7B2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1F933C4-2DE7-2774-B7F6-8F5C23365D80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53386383-9E66-1F05-2937-CFF4A1D1FAB3}"/>
              </a:ext>
            </a:extLst>
          </p:cNvPr>
          <p:cNvSpPr/>
          <p:nvPr/>
        </p:nvSpPr>
        <p:spPr>
          <a:xfrm>
            <a:off x="7918704" y="1813490"/>
            <a:ext cx="3762018" cy="3426022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E4EFAF5-9BB1-A783-425C-A8D28CBC1C65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044BD38-6DB6-1C8D-B3ED-7750533022BC}"/>
              </a:ext>
            </a:extLst>
          </p:cNvPr>
          <p:cNvSpPr txBox="1"/>
          <p:nvPr/>
        </p:nvSpPr>
        <p:spPr>
          <a:xfrm>
            <a:off x="365760" y="658368"/>
            <a:ext cx="618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1823E46-65BA-D8DB-CA56-9EB47FAC8DDE}"/>
              </a:ext>
            </a:extLst>
          </p:cNvPr>
          <p:cNvSpPr txBox="1"/>
          <p:nvPr/>
        </p:nvSpPr>
        <p:spPr>
          <a:xfrm>
            <a:off x="749808" y="301752"/>
            <a:ext cx="618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Harmonogram prac - Certyfikaty równości i różnorodności Miasta Opola im. Adama Pieszczuka  </a:t>
            </a:r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49961C5F-B9B5-78E5-E453-BC35E13D428B}"/>
              </a:ext>
            </a:extLst>
          </p:cNvPr>
          <p:cNvSpPr/>
          <p:nvPr/>
        </p:nvSpPr>
        <p:spPr>
          <a:xfrm>
            <a:off x="3355846" y="960065"/>
            <a:ext cx="621792" cy="630315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C87937E-C749-BF02-0C73-FA0C998B7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814" y="2073928"/>
            <a:ext cx="621793" cy="75828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80879C5-2E17-71ED-6AF3-74A6F21F8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06" y="3321918"/>
            <a:ext cx="702240" cy="85639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F42BE85-6A9D-F74E-934E-9C546346E337}"/>
              </a:ext>
            </a:extLst>
          </p:cNvPr>
          <p:cNvSpPr txBox="1"/>
          <p:nvPr/>
        </p:nvSpPr>
        <p:spPr>
          <a:xfrm>
            <a:off x="295656" y="1586255"/>
            <a:ext cx="6854952" cy="369332"/>
          </a:xfrm>
          <a:custGeom>
            <a:avLst/>
            <a:gdLst>
              <a:gd name="csX0" fmla="*/ 0 w 6854952"/>
              <a:gd name="csY0" fmla="*/ 0 h 369332"/>
              <a:gd name="csX1" fmla="*/ 6854952 w 6854952"/>
              <a:gd name="csY1" fmla="*/ 0 h 369332"/>
              <a:gd name="csX2" fmla="*/ 6854952 w 6854952"/>
              <a:gd name="csY2" fmla="*/ 369332 h 369332"/>
              <a:gd name="csX3" fmla="*/ 0 w 6854952"/>
              <a:gd name="csY3" fmla="*/ 369332 h 369332"/>
              <a:gd name="csX4" fmla="*/ 0 w 6854952"/>
              <a:gd name="csY4" fmla="*/ 0 h 369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854952" h="369332" extrusionOk="0">
                <a:moveTo>
                  <a:pt x="0" y="0"/>
                </a:moveTo>
                <a:cubicBezTo>
                  <a:pt x="2388877" y="93530"/>
                  <a:pt x="5075668" y="114248"/>
                  <a:pt x="6854952" y="0"/>
                </a:cubicBezTo>
                <a:cubicBezTo>
                  <a:pt x="6884983" y="75228"/>
                  <a:pt x="6863396" y="185374"/>
                  <a:pt x="6854952" y="369332"/>
                </a:cubicBezTo>
                <a:cubicBezTo>
                  <a:pt x="4053599" y="230260"/>
                  <a:pt x="2363861" y="423231"/>
                  <a:pt x="0" y="369332"/>
                </a:cubicBezTo>
                <a:cubicBezTo>
                  <a:pt x="8784" y="248142"/>
                  <a:pt x="10521" y="16084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dirty="0"/>
              <a:t>Rozpoczęcie konkursu – </a:t>
            </a:r>
            <a:r>
              <a:rPr lang="pl-PL" b="1" dirty="0"/>
              <a:t>1 wrzesień 2026 r.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955A7C2-ECDB-ECC0-EAF0-D1A069885DD5}"/>
              </a:ext>
            </a:extLst>
          </p:cNvPr>
          <p:cNvSpPr txBox="1"/>
          <p:nvPr/>
        </p:nvSpPr>
        <p:spPr>
          <a:xfrm>
            <a:off x="295656" y="2882281"/>
            <a:ext cx="6784848" cy="369332"/>
          </a:xfrm>
          <a:custGeom>
            <a:avLst/>
            <a:gdLst>
              <a:gd name="csX0" fmla="*/ 0 w 6784848"/>
              <a:gd name="csY0" fmla="*/ 0 h 369332"/>
              <a:gd name="csX1" fmla="*/ 6784848 w 6784848"/>
              <a:gd name="csY1" fmla="*/ 0 h 369332"/>
              <a:gd name="csX2" fmla="*/ 6784848 w 6784848"/>
              <a:gd name="csY2" fmla="*/ 369332 h 369332"/>
              <a:gd name="csX3" fmla="*/ 0 w 6784848"/>
              <a:gd name="csY3" fmla="*/ 369332 h 369332"/>
              <a:gd name="csX4" fmla="*/ 0 w 6784848"/>
              <a:gd name="csY4" fmla="*/ 0 h 369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784848" h="369332" extrusionOk="0">
                <a:moveTo>
                  <a:pt x="0" y="0"/>
                </a:moveTo>
                <a:cubicBezTo>
                  <a:pt x="1860038" y="93530"/>
                  <a:pt x="4609007" y="114248"/>
                  <a:pt x="6784848" y="0"/>
                </a:cubicBezTo>
                <a:cubicBezTo>
                  <a:pt x="6814879" y="75228"/>
                  <a:pt x="6793292" y="185374"/>
                  <a:pt x="6784848" y="369332"/>
                </a:cubicBezTo>
                <a:cubicBezTo>
                  <a:pt x="4830548" y="230260"/>
                  <a:pt x="1529021" y="423231"/>
                  <a:pt x="0" y="369332"/>
                </a:cubicBezTo>
                <a:cubicBezTo>
                  <a:pt x="8784" y="248142"/>
                  <a:pt x="10521" y="16084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dirty="0"/>
              <a:t>Termin zgłaszania kandydatów  – </a:t>
            </a:r>
            <a:r>
              <a:rPr lang="pl-PL" b="1" dirty="0"/>
              <a:t>25 wrzesień 2026 r.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D213B70-D3DF-CF76-2C31-3549385AD327}"/>
              </a:ext>
            </a:extLst>
          </p:cNvPr>
          <p:cNvSpPr txBox="1"/>
          <p:nvPr/>
        </p:nvSpPr>
        <p:spPr>
          <a:xfrm>
            <a:off x="295656" y="4163773"/>
            <a:ext cx="6784848" cy="369332"/>
          </a:xfrm>
          <a:custGeom>
            <a:avLst/>
            <a:gdLst>
              <a:gd name="csX0" fmla="*/ 0 w 6784848"/>
              <a:gd name="csY0" fmla="*/ 0 h 369332"/>
              <a:gd name="csX1" fmla="*/ 6784848 w 6784848"/>
              <a:gd name="csY1" fmla="*/ 0 h 369332"/>
              <a:gd name="csX2" fmla="*/ 6784848 w 6784848"/>
              <a:gd name="csY2" fmla="*/ 369332 h 369332"/>
              <a:gd name="csX3" fmla="*/ 0 w 6784848"/>
              <a:gd name="csY3" fmla="*/ 369332 h 369332"/>
              <a:gd name="csX4" fmla="*/ 0 w 6784848"/>
              <a:gd name="csY4" fmla="*/ 0 h 369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784848" h="369332" extrusionOk="0">
                <a:moveTo>
                  <a:pt x="0" y="0"/>
                </a:moveTo>
                <a:cubicBezTo>
                  <a:pt x="1860038" y="93530"/>
                  <a:pt x="4609007" y="114248"/>
                  <a:pt x="6784848" y="0"/>
                </a:cubicBezTo>
                <a:cubicBezTo>
                  <a:pt x="6814879" y="75228"/>
                  <a:pt x="6793292" y="185374"/>
                  <a:pt x="6784848" y="369332"/>
                </a:cubicBezTo>
                <a:cubicBezTo>
                  <a:pt x="4830548" y="230260"/>
                  <a:pt x="1529021" y="423231"/>
                  <a:pt x="0" y="369332"/>
                </a:cubicBezTo>
                <a:cubicBezTo>
                  <a:pt x="8784" y="248142"/>
                  <a:pt x="10521" y="16084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dirty="0"/>
              <a:t>Komisja konkursowa – do </a:t>
            </a:r>
            <a:r>
              <a:rPr lang="pl-PL" b="1" dirty="0"/>
              <a:t>9 października  2026 r.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78D1232-666A-3E44-9FBB-702542AC6AC1}"/>
              </a:ext>
            </a:extLst>
          </p:cNvPr>
          <p:cNvSpPr txBox="1"/>
          <p:nvPr/>
        </p:nvSpPr>
        <p:spPr>
          <a:xfrm>
            <a:off x="67056" y="5524814"/>
            <a:ext cx="7242048" cy="923330"/>
          </a:xfrm>
          <a:custGeom>
            <a:avLst/>
            <a:gdLst>
              <a:gd name="csX0" fmla="*/ 0 w 7242048"/>
              <a:gd name="csY0" fmla="*/ 0 h 923330"/>
              <a:gd name="csX1" fmla="*/ 7242048 w 7242048"/>
              <a:gd name="csY1" fmla="*/ 0 h 923330"/>
              <a:gd name="csX2" fmla="*/ 7242048 w 7242048"/>
              <a:gd name="csY2" fmla="*/ 923330 h 923330"/>
              <a:gd name="csX3" fmla="*/ 0 w 7242048"/>
              <a:gd name="csY3" fmla="*/ 923330 h 923330"/>
              <a:gd name="csX4" fmla="*/ 0 w 7242048"/>
              <a:gd name="csY4" fmla="*/ 0 h 923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242048" h="923330" extrusionOk="0">
                <a:moveTo>
                  <a:pt x="0" y="0"/>
                </a:moveTo>
                <a:cubicBezTo>
                  <a:pt x="2688552" y="93530"/>
                  <a:pt x="4530442" y="114248"/>
                  <a:pt x="7242048" y="0"/>
                </a:cubicBezTo>
                <a:cubicBezTo>
                  <a:pt x="7255459" y="137468"/>
                  <a:pt x="7200632" y="618363"/>
                  <a:pt x="7242048" y="923330"/>
                </a:cubicBezTo>
                <a:cubicBezTo>
                  <a:pt x="3888631" y="784258"/>
                  <a:pt x="1794152" y="977229"/>
                  <a:pt x="0" y="923330"/>
                </a:cubicBezTo>
                <a:cubicBezTo>
                  <a:pt x="-41076" y="656465"/>
                  <a:pt x="-72578" y="20442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dirty="0"/>
              <a:t>Publikacja na BIP informacji o zgłoszonych kandydaturach –  </a:t>
            </a:r>
          </a:p>
          <a:p>
            <a:r>
              <a:rPr lang="pl-PL" b="1" dirty="0"/>
              <a:t>14 październik  2026 r.</a:t>
            </a:r>
            <a:r>
              <a:rPr lang="pl-PL" dirty="0"/>
              <a:t>  - od tego dnia 7 dni na uwagi podmiotów, mieszkańców, rad dzielnic do zgłoszonych kandydatur 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8CF17E0-7F45-3872-B899-B64EB3516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846" y="4588875"/>
            <a:ext cx="702240" cy="85639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FDD7758-E8C6-40E9-A009-20BD8A887F9A}"/>
              </a:ext>
            </a:extLst>
          </p:cNvPr>
          <p:cNvSpPr txBox="1"/>
          <p:nvPr/>
        </p:nvSpPr>
        <p:spPr>
          <a:xfrm>
            <a:off x="3670277" y="2293131"/>
            <a:ext cx="3480331" cy="369332"/>
          </a:xfrm>
          <a:custGeom>
            <a:avLst/>
            <a:gdLst>
              <a:gd name="csX0" fmla="*/ 0 w 3480331"/>
              <a:gd name="csY0" fmla="*/ 0 h 369332"/>
              <a:gd name="csX1" fmla="*/ 3480331 w 3480331"/>
              <a:gd name="csY1" fmla="*/ 0 h 369332"/>
              <a:gd name="csX2" fmla="*/ 3480331 w 3480331"/>
              <a:gd name="csY2" fmla="*/ 369332 h 369332"/>
              <a:gd name="csX3" fmla="*/ 0 w 3480331"/>
              <a:gd name="csY3" fmla="*/ 369332 h 369332"/>
              <a:gd name="csX4" fmla="*/ 0 w 3480331"/>
              <a:gd name="csY4" fmla="*/ 0 h 369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480331" h="369332" extrusionOk="0">
                <a:moveTo>
                  <a:pt x="0" y="0"/>
                </a:moveTo>
                <a:cubicBezTo>
                  <a:pt x="977441" y="93530"/>
                  <a:pt x="2262283" y="114248"/>
                  <a:pt x="3480331" y="0"/>
                </a:cubicBezTo>
                <a:cubicBezTo>
                  <a:pt x="3510362" y="75228"/>
                  <a:pt x="3488775" y="185374"/>
                  <a:pt x="3480331" y="369332"/>
                </a:cubicBezTo>
                <a:cubicBezTo>
                  <a:pt x="2750862" y="230260"/>
                  <a:pt x="1294959" y="423231"/>
                  <a:pt x="0" y="369332"/>
                </a:cubicBezTo>
                <a:cubicBezTo>
                  <a:pt x="8784" y="248142"/>
                  <a:pt x="10521" y="16084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Działania promocyjne 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64657B75-8E2A-C94D-869A-B53644F9E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66394" y="2114715"/>
            <a:ext cx="621793" cy="7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6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9467B-FA55-46D5-2755-476A641B1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8DBFE-51F7-EAB5-2864-06B79D17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BA16F6-1226-908E-DE50-25740E0AB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751ABC6B-70D2-93B4-02EB-1ED502CE3FF2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D3FB865F-8BF7-E3CF-FCDC-F919BFACC153}"/>
              </a:ext>
            </a:extLst>
          </p:cNvPr>
          <p:cNvSpPr/>
          <p:nvPr/>
        </p:nvSpPr>
        <p:spPr>
          <a:xfrm>
            <a:off x="7918704" y="1813490"/>
            <a:ext cx="3762018" cy="3426022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0289D2E-21CF-E987-9B9E-FD4BAFB12C2E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9843F4F-DD51-4AFD-564D-25DE9F4E434C}"/>
              </a:ext>
            </a:extLst>
          </p:cNvPr>
          <p:cNvSpPr txBox="1"/>
          <p:nvPr/>
        </p:nvSpPr>
        <p:spPr>
          <a:xfrm>
            <a:off x="365760" y="658368"/>
            <a:ext cx="618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210C9A8-D8ED-AA1B-2F00-91B060577ED9}"/>
              </a:ext>
            </a:extLst>
          </p:cNvPr>
          <p:cNvSpPr txBox="1"/>
          <p:nvPr/>
        </p:nvSpPr>
        <p:spPr>
          <a:xfrm>
            <a:off x="749808" y="301752"/>
            <a:ext cx="618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Harmonogram prac - Certyfikaty Równości i Różnorodności Miasta Opola im. Adama Pieszczuka 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FFD73A4-D50D-D4C9-68F2-8466747B77C7}"/>
              </a:ext>
            </a:extLst>
          </p:cNvPr>
          <p:cNvSpPr txBox="1"/>
          <p:nvPr/>
        </p:nvSpPr>
        <p:spPr>
          <a:xfrm>
            <a:off x="162202" y="1198052"/>
            <a:ext cx="6854952" cy="1200329"/>
          </a:xfrm>
          <a:custGeom>
            <a:avLst/>
            <a:gdLst>
              <a:gd name="csX0" fmla="*/ 0 w 6854952"/>
              <a:gd name="csY0" fmla="*/ 0 h 1200329"/>
              <a:gd name="csX1" fmla="*/ 6854952 w 6854952"/>
              <a:gd name="csY1" fmla="*/ 0 h 1200329"/>
              <a:gd name="csX2" fmla="*/ 6854952 w 6854952"/>
              <a:gd name="csY2" fmla="*/ 1200329 h 1200329"/>
              <a:gd name="csX3" fmla="*/ 0 w 6854952"/>
              <a:gd name="csY3" fmla="*/ 1200329 h 1200329"/>
              <a:gd name="csX4" fmla="*/ 0 w 6854952"/>
              <a:gd name="csY4" fmla="*/ 0 h 12003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854952" h="1200329" extrusionOk="0">
                <a:moveTo>
                  <a:pt x="0" y="0"/>
                </a:moveTo>
                <a:cubicBezTo>
                  <a:pt x="2388877" y="93530"/>
                  <a:pt x="5075668" y="114248"/>
                  <a:pt x="6854952" y="0"/>
                </a:cubicBezTo>
                <a:cubicBezTo>
                  <a:pt x="6860053" y="498620"/>
                  <a:pt x="6838466" y="684266"/>
                  <a:pt x="6854952" y="1200329"/>
                </a:cubicBezTo>
                <a:cubicBezTo>
                  <a:pt x="4053599" y="1061257"/>
                  <a:pt x="2363861" y="1254228"/>
                  <a:pt x="0" y="1200329"/>
                </a:cubicBezTo>
                <a:cubicBezTo>
                  <a:pt x="50333" y="607773"/>
                  <a:pt x="-14409" y="19336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Gala przyznania Certyfikatów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Równości i Różnorodności Miasta Opola im. Adama Pieszczuka - 20.11.2026 r. - </a:t>
            </a:r>
            <a:r>
              <a:rPr lang="pl-PL" b="1" dirty="0"/>
              <a:t>Opolski Teatr Lalki i Aktora im. Alojzego Smolki</a:t>
            </a:r>
          </a:p>
          <a:p>
            <a:endParaRPr lang="pl-PL" b="1" dirty="0"/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AE6C8074-A2D0-269B-5D97-0692B470C7B5}"/>
              </a:ext>
            </a:extLst>
          </p:cNvPr>
          <p:cNvSpPr/>
          <p:nvPr/>
        </p:nvSpPr>
        <p:spPr>
          <a:xfrm>
            <a:off x="3388510" y="2610305"/>
            <a:ext cx="621792" cy="630315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B202F20-2930-5198-F167-32A61A2906E6}"/>
              </a:ext>
            </a:extLst>
          </p:cNvPr>
          <p:cNvSpPr txBox="1"/>
          <p:nvPr/>
        </p:nvSpPr>
        <p:spPr>
          <a:xfrm>
            <a:off x="162202" y="3526501"/>
            <a:ext cx="6924398" cy="923330"/>
          </a:xfrm>
          <a:custGeom>
            <a:avLst/>
            <a:gdLst>
              <a:gd name="csX0" fmla="*/ 0 w 6924398"/>
              <a:gd name="csY0" fmla="*/ 0 h 923330"/>
              <a:gd name="csX1" fmla="*/ 6924398 w 6924398"/>
              <a:gd name="csY1" fmla="*/ 0 h 923330"/>
              <a:gd name="csX2" fmla="*/ 6924398 w 6924398"/>
              <a:gd name="csY2" fmla="*/ 923330 h 923330"/>
              <a:gd name="csX3" fmla="*/ 0 w 6924398"/>
              <a:gd name="csY3" fmla="*/ 923330 h 923330"/>
              <a:gd name="csX4" fmla="*/ 0 w 6924398"/>
              <a:gd name="csY4" fmla="*/ 0 h 923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924398" h="923330" extrusionOk="0">
                <a:moveTo>
                  <a:pt x="0" y="0"/>
                </a:moveTo>
                <a:cubicBezTo>
                  <a:pt x="1037218" y="93530"/>
                  <a:pt x="3743707" y="114248"/>
                  <a:pt x="6924398" y="0"/>
                </a:cubicBezTo>
                <a:cubicBezTo>
                  <a:pt x="6937809" y="137468"/>
                  <a:pt x="6882982" y="618363"/>
                  <a:pt x="6924398" y="923330"/>
                </a:cubicBezTo>
                <a:cubicBezTo>
                  <a:pt x="4915598" y="784258"/>
                  <a:pt x="2621813" y="977229"/>
                  <a:pt x="0" y="923330"/>
                </a:cubicBezTo>
                <a:cubicBezTo>
                  <a:pt x="-41076" y="656465"/>
                  <a:pt x="-72578" y="20442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dirty="0"/>
              <a:t>Gala odbędzie się na dużej Sali Teatru, zakończona spektaklem dostępnym tj. z tłumaczeniem na język migowy, z </a:t>
            </a:r>
            <a:r>
              <a:rPr lang="pl-PL" dirty="0" err="1"/>
              <a:t>audiodeskrypcją</a:t>
            </a:r>
            <a:r>
              <a:rPr lang="pl-PL" dirty="0"/>
              <a:t> i transkrypcją na żywo.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9A19BC0-635E-A945-2882-7535E71EE197}"/>
              </a:ext>
            </a:extLst>
          </p:cNvPr>
          <p:cNvSpPr txBox="1"/>
          <p:nvPr/>
        </p:nvSpPr>
        <p:spPr>
          <a:xfrm>
            <a:off x="162202" y="5659947"/>
            <a:ext cx="7034126" cy="369332"/>
          </a:xfrm>
          <a:custGeom>
            <a:avLst/>
            <a:gdLst>
              <a:gd name="csX0" fmla="*/ 0 w 7034126"/>
              <a:gd name="csY0" fmla="*/ 0 h 369332"/>
              <a:gd name="csX1" fmla="*/ 7034126 w 7034126"/>
              <a:gd name="csY1" fmla="*/ 0 h 369332"/>
              <a:gd name="csX2" fmla="*/ 7034126 w 7034126"/>
              <a:gd name="csY2" fmla="*/ 369332 h 369332"/>
              <a:gd name="csX3" fmla="*/ 0 w 7034126"/>
              <a:gd name="csY3" fmla="*/ 369332 h 369332"/>
              <a:gd name="csX4" fmla="*/ 0 w 7034126"/>
              <a:gd name="csY4" fmla="*/ 0 h 369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034126" h="369332" extrusionOk="0">
                <a:moveTo>
                  <a:pt x="0" y="0"/>
                </a:moveTo>
                <a:cubicBezTo>
                  <a:pt x="3408981" y="93530"/>
                  <a:pt x="4627784" y="114248"/>
                  <a:pt x="7034126" y="0"/>
                </a:cubicBezTo>
                <a:cubicBezTo>
                  <a:pt x="7064157" y="75228"/>
                  <a:pt x="7042570" y="185374"/>
                  <a:pt x="7034126" y="369332"/>
                </a:cubicBezTo>
                <a:cubicBezTo>
                  <a:pt x="6326579" y="230260"/>
                  <a:pt x="2406460" y="423231"/>
                  <a:pt x="0" y="369332"/>
                </a:cubicBezTo>
                <a:cubicBezTo>
                  <a:pt x="8784" y="248142"/>
                  <a:pt x="10521" y="16084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412862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l-PL" dirty="0"/>
              <a:t>Transmisja na żywo z napisami, tłumaczem PJM. </a:t>
            </a:r>
          </a:p>
        </p:txBody>
      </p:sp>
      <p:sp>
        <p:nvSpPr>
          <p:cNvPr id="25" name="Strzałka: w dół 24">
            <a:extLst>
              <a:ext uri="{FF2B5EF4-FFF2-40B4-BE49-F238E27FC236}">
                <a16:creationId xmlns:a16="http://schemas.microsoft.com/office/drawing/2014/main" id="{C7D1839E-CD8D-B3E5-EF05-84CE2640B357}"/>
              </a:ext>
            </a:extLst>
          </p:cNvPr>
          <p:cNvSpPr/>
          <p:nvPr/>
        </p:nvSpPr>
        <p:spPr>
          <a:xfrm>
            <a:off x="3456432" y="4702780"/>
            <a:ext cx="621792" cy="630315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17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5E0D2-8CAD-39C3-741F-B55160106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AC5339-9F3C-A8F9-5860-74C5A79C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202D41-EF8A-367A-26CF-586F53E97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2263EC7-562D-5DAC-D552-1B57331C781B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5DBC0304-9B90-B92E-A076-329FCDA336F7}"/>
              </a:ext>
            </a:extLst>
          </p:cNvPr>
          <p:cNvSpPr/>
          <p:nvPr/>
        </p:nvSpPr>
        <p:spPr>
          <a:xfrm>
            <a:off x="7918704" y="1813490"/>
            <a:ext cx="3762018" cy="3426022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8CB8C26-9815-9BA5-ED30-79F520512032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5B00DE5-4D25-56F0-16C4-52D75235B968}"/>
              </a:ext>
            </a:extLst>
          </p:cNvPr>
          <p:cNvSpPr txBox="1"/>
          <p:nvPr/>
        </p:nvSpPr>
        <p:spPr>
          <a:xfrm>
            <a:off x="365760" y="658368"/>
            <a:ext cx="618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B304862-DB8B-8D1D-818D-5ADE17D89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4676"/>
            <a:ext cx="6096851" cy="613495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F46759-3515-151F-12A4-ABDB3F8368EC}"/>
              </a:ext>
            </a:extLst>
          </p:cNvPr>
          <p:cNvSpPr txBox="1"/>
          <p:nvPr/>
        </p:nvSpPr>
        <p:spPr>
          <a:xfrm>
            <a:off x="1466088" y="622002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Autor: Zbigniew Pelon – Plastyk Miejski</a:t>
            </a:r>
          </a:p>
        </p:txBody>
      </p:sp>
    </p:spTree>
    <p:extLst>
      <p:ext uri="{BB962C8B-B14F-4D97-AF65-F5344CB8AC3E}">
        <p14:creationId xmlns:p14="http://schemas.microsoft.com/office/powerpoint/2010/main" val="211477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0D41F-3E3E-747B-770E-BBA78CC67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7A5199-F832-1205-EC91-DE3FD210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E301F6-9539-7821-5B6C-E5B39A681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C8F0712-BEB1-5BA4-964A-E80DD9EFAB75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EFF0CEF3-7029-6226-7087-1867B2877055}"/>
              </a:ext>
            </a:extLst>
          </p:cNvPr>
          <p:cNvSpPr/>
          <p:nvPr/>
        </p:nvSpPr>
        <p:spPr>
          <a:xfrm>
            <a:off x="7918704" y="1813490"/>
            <a:ext cx="3762018" cy="3426022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C81F56E-1A3E-9E55-6388-47B63A3C5E4A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8B22234-60C4-1940-277B-DAAAD8E7E476}"/>
              </a:ext>
            </a:extLst>
          </p:cNvPr>
          <p:cNvSpPr txBox="1"/>
          <p:nvPr/>
        </p:nvSpPr>
        <p:spPr>
          <a:xfrm>
            <a:off x="365760" y="658368"/>
            <a:ext cx="618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D7F7FFC-4C8D-FBB8-1243-0F17CF85B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95" y="93255"/>
            <a:ext cx="6154009" cy="610637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A91D39C-8CD6-AE7E-58C0-F4A3BFA88AA7}"/>
              </a:ext>
            </a:extLst>
          </p:cNvPr>
          <p:cNvSpPr txBox="1"/>
          <p:nvPr/>
        </p:nvSpPr>
        <p:spPr>
          <a:xfrm>
            <a:off x="1539240" y="630365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Autor: Zbigniew Pelon – Plastyk Miejski</a:t>
            </a:r>
          </a:p>
        </p:txBody>
      </p:sp>
    </p:spTree>
    <p:extLst>
      <p:ext uri="{BB962C8B-B14F-4D97-AF65-F5344CB8AC3E}">
        <p14:creationId xmlns:p14="http://schemas.microsoft.com/office/powerpoint/2010/main" val="306113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61A3DB-53B1-5925-1B66-66779C7B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5F7DB-51F8-F40D-8C18-E522E9B8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3253AB-E053-37E6-12A1-FD1A86404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5173E07-6914-CCC6-29C2-951255F3BC44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F67051C8-2DF6-F093-F9ED-40E7105B4866}"/>
              </a:ext>
            </a:extLst>
          </p:cNvPr>
          <p:cNvSpPr/>
          <p:nvPr/>
        </p:nvSpPr>
        <p:spPr>
          <a:xfrm>
            <a:off x="7918704" y="1813490"/>
            <a:ext cx="3762018" cy="3426022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1F9D2F7-4A76-10B8-F7AF-8F2BE066D402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96CF7EA-6A0B-13AC-0E7D-4855071E60EE}"/>
              </a:ext>
            </a:extLst>
          </p:cNvPr>
          <p:cNvSpPr txBox="1"/>
          <p:nvPr/>
        </p:nvSpPr>
        <p:spPr>
          <a:xfrm>
            <a:off x="365760" y="658368"/>
            <a:ext cx="618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8BA7EB6-F47F-E7E6-FE9A-224E1C40A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2016"/>
            <a:ext cx="6125430" cy="611590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4EA56F9-C17A-9E4A-EE09-951198D699CF}"/>
              </a:ext>
            </a:extLst>
          </p:cNvPr>
          <p:cNvSpPr txBox="1"/>
          <p:nvPr/>
        </p:nvSpPr>
        <p:spPr>
          <a:xfrm>
            <a:off x="1530096" y="6375679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Autor: Zbigniew Pelon – Plastyk Miejski</a:t>
            </a:r>
          </a:p>
        </p:txBody>
      </p:sp>
    </p:spTree>
    <p:extLst>
      <p:ext uri="{BB962C8B-B14F-4D97-AF65-F5344CB8AC3E}">
        <p14:creationId xmlns:p14="http://schemas.microsoft.com/office/powerpoint/2010/main" val="242477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261C3-33F8-53D7-1A62-5135E7961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E7629-8408-FADE-88F6-D817A3FA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749807"/>
            <a:ext cx="3092115" cy="1196671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DB2BFB2-D5AA-0E7B-0714-2A460541C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2211515"/>
            <a:ext cx="3558459" cy="4164164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90F364E-2C56-CAE0-A416-DC1DD0FC8CBA}"/>
              </a:ext>
            </a:extLst>
          </p:cNvPr>
          <p:cNvSpPr txBox="1">
            <a:spLocks/>
          </p:cNvSpPr>
          <p:nvPr/>
        </p:nvSpPr>
        <p:spPr>
          <a:xfrm>
            <a:off x="8490285" y="902207"/>
            <a:ext cx="309211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: ścięte rogi po przekątnej 6">
            <a:extLst>
              <a:ext uri="{FF2B5EF4-FFF2-40B4-BE49-F238E27FC236}">
                <a16:creationId xmlns:a16="http://schemas.microsoft.com/office/drawing/2014/main" id="{AE600993-8EB0-668A-996E-A6E93C3FEF92}"/>
              </a:ext>
            </a:extLst>
          </p:cNvPr>
          <p:cNvSpPr/>
          <p:nvPr/>
        </p:nvSpPr>
        <p:spPr>
          <a:xfrm>
            <a:off x="7918704" y="1813490"/>
            <a:ext cx="3762018" cy="3426022"/>
          </a:xfrm>
          <a:prstGeom prst="snip2Diag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0748089-C71D-01D4-9116-3654AAA69AD8}"/>
              </a:ext>
            </a:extLst>
          </p:cNvPr>
          <p:cNvSpPr/>
          <p:nvPr/>
        </p:nvSpPr>
        <p:spPr>
          <a:xfrm>
            <a:off x="11111484" y="6220023"/>
            <a:ext cx="941832" cy="536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260854A-B034-9A0A-BB6E-B08A2BA516F6}"/>
              </a:ext>
            </a:extLst>
          </p:cNvPr>
          <p:cNvSpPr txBox="1"/>
          <p:nvPr/>
        </p:nvSpPr>
        <p:spPr>
          <a:xfrm>
            <a:off x="365760" y="658368"/>
            <a:ext cx="618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FC88037-BE3D-0121-1E9A-5F6944542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" y="1581698"/>
            <a:ext cx="3097262" cy="429768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F2E88DD-665A-1C25-0D31-4FAE0EE21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377" y="2142880"/>
            <a:ext cx="4128031" cy="2892766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8FFBF0DD-09EC-48F5-C05E-522BEA7A5DED}"/>
              </a:ext>
            </a:extLst>
          </p:cNvPr>
          <p:cNvSpPr/>
          <p:nvPr/>
        </p:nvSpPr>
        <p:spPr>
          <a:xfrm>
            <a:off x="109728" y="749807"/>
            <a:ext cx="2987534" cy="625365"/>
          </a:xfrm>
          <a:prstGeom prst="rect">
            <a:avLst/>
          </a:prstGeom>
          <a:ln w="76200"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736131F-320F-D4B6-4DD7-C49A778E5D2F}"/>
              </a:ext>
            </a:extLst>
          </p:cNvPr>
          <p:cNvSpPr txBox="1"/>
          <p:nvPr/>
        </p:nvSpPr>
        <p:spPr>
          <a:xfrm>
            <a:off x="523470" y="883919"/>
            <a:ext cx="247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Projekt dyplomu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05AAFAF-97E6-3EB2-D081-ED81CFA04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431" y="1348142"/>
            <a:ext cx="2999492" cy="6401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09B494A-10E2-63F2-4412-CC0F23B077DB}"/>
              </a:ext>
            </a:extLst>
          </p:cNvPr>
          <p:cNvSpPr txBox="1"/>
          <p:nvPr/>
        </p:nvSpPr>
        <p:spPr>
          <a:xfrm>
            <a:off x="4348851" y="1474334"/>
            <a:ext cx="263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Projekt naklejki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CD08C17B-002B-AD55-6B79-391F568C0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622" y="6199632"/>
            <a:ext cx="538323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0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BB48F-5666-FFEC-953F-E6ACE1089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tekstu 3">
            <a:extLst>
              <a:ext uri="{FF2B5EF4-FFF2-40B4-BE49-F238E27FC236}">
                <a16:creationId xmlns:a16="http://schemas.microsoft.com/office/drawing/2014/main" id="{3BE69577-82E7-CE7C-3A37-0AABBDEF4CEA}"/>
              </a:ext>
            </a:extLst>
          </p:cNvPr>
          <p:cNvSpPr txBox="1">
            <a:spLocks/>
          </p:cNvSpPr>
          <p:nvPr/>
        </p:nvSpPr>
        <p:spPr>
          <a:xfrm>
            <a:off x="9662160" y="4328061"/>
            <a:ext cx="2304288" cy="894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C236E7B-C5CB-ED3A-FFB2-6F0161474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Opracowanie: </a:t>
            </a:r>
          </a:p>
          <a:p>
            <a:r>
              <a:rPr lang="pl-PL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Mateusz Szpryngiel, Naczelnik Biura ds. Dostępności, Koordynator ds. Dostępności w Urzędzie Miasta Opola</a:t>
            </a:r>
          </a:p>
        </p:txBody>
      </p:sp>
    </p:spTree>
    <p:extLst>
      <p:ext uri="{BB962C8B-B14F-4D97-AF65-F5344CB8AC3E}">
        <p14:creationId xmlns:p14="http://schemas.microsoft.com/office/powerpoint/2010/main" val="2491903381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Niestandardowy 1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FFF00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1313</TotalTime>
  <Words>356</Words>
  <Application>Microsoft Office PowerPoint</Application>
  <PresentationFormat>Panoramiczny</PresentationFormat>
  <Paragraphs>46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Aptos</vt:lpstr>
      <vt:lpstr>Arial</vt:lpstr>
      <vt:lpstr>Gill Sans MT</vt:lpstr>
      <vt:lpstr>Impact</vt:lpstr>
      <vt:lpstr>Times New Roman</vt:lpstr>
      <vt:lpstr>Znaczek</vt:lpstr>
      <vt:lpstr>Prezentacja programu PowerPoint</vt:lpstr>
      <vt:lpstr> </vt:lpstr>
      <vt:lpstr> </vt:lpstr>
      <vt:lpstr> </vt:lpstr>
      <vt:lpstr> </vt:lpstr>
      <vt:lpstr> </vt:lpstr>
      <vt:lpstr> </vt:lpstr>
      <vt:lpstr>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Mateusz Szpryngiel</dc:creator>
  <cp:lastModifiedBy>Beata Katra</cp:lastModifiedBy>
  <cp:revision>106</cp:revision>
  <dcterms:created xsi:type="dcterms:W3CDTF">2025-12-03T07:06:02Z</dcterms:created>
  <dcterms:modified xsi:type="dcterms:W3CDTF">2026-03-20T09:48:52Z</dcterms:modified>
</cp:coreProperties>
</file>