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63" r:id="rId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Styl jasny 3 — Ak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617146-DAE2-45C6-917F-174EE61B8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8C4F509-B146-42A5-8255-00ED31B5FF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26A0782-93AD-4B15-97A7-5F0482C48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61E8-35C0-4F52-BDBF-86AE8770EDC9}" type="datetimeFigureOut">
              <a:rPr lang="pl-PL" smtClean="0"/>
              <a:t>13.05.2026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2FA3873-4A96-4350-9E3D-09EFCF3A2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1E58030-D177-498E-AC79-33CCCC1EA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007B2-6FB3-4BC0-B440-CBB03B4218A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473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0C97F56-F059-484A-8F7C-EC4BE42F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FFC4881-D964-49AA-BAE5-081EBA776F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74A4BF4-1886-4239-A0CC-ADE65A66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61E8-35C0-4F52-BDBF-86AE8770EDC9}" type="datetimeFigureOut">
              <a:rPr lang="pl-PL" smtClean="0"/>
              <a:t>13.05.2026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7906A43-A39D-4860-82A8-5B4BFB38A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E5B4471-AB61-42F6-B746-413E9D9CB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007B2-6FB3-4BC0-B440-CBB03B4218A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2169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29D14E23-B11F-41DB-B8F5-601441F344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AAB9203-B9F0-402E-8B87-3DB2DDD0C8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76C5B27-C765-419A-8388-413018A05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61E8-35C0-4F52-BDBF-86AE8770EDC9}" type="datetimeFigureOut">
              <a:rPr lang="pl-PL" smtClean="0"/>
              <a:t>13.05.2026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0C10690-86DC-4276-A1CA-138C0EE99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82CDB4A-5277-44F4-929F-4EDA4F0B0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007B2-6FB3-4BC0-B440-CBB03B4218A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310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46111E-BA4A-4528-81B8-DDB3E7C6F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B5E25A0-B62E-4240-9BD7-8F07F001F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A6ABCAA-02B7-4EBD-A4AB-BD63D0A31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61E8-35C0-4F52-BDBF-86AE8770EDC9}" type="datetimeFigureOut">
              <a:rPr lang="pl-PL" smtClean="0"/>
              <a:t>13.05.2026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1308123-C738-469E-843C-F1E46ED55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DD0BD62-F73C-4F6F-8380-18BCC0A14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007B2-6FB3-4BC0-B440-CBB03B4218A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8139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5DF9BF-4E4A-4A73-8BA5-CF768789E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AC8CD61-6374-4203-9A9A-EF8596B1F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461E7EB-A70E-434C-9452-97352DC27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61E8-35C0-4F52-BDBF-86AE8770EDC9}" type="datetimeFigureOut">
              <a:rPr lang="pl-PL" smtClean="0"/>
              <a:t>13.05.2026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93AE095-CDF6-4E72-B2EF-FCFD04E71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DDB61F2-1A4F-4952-A1CA-542B425F4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007B2-6FB3-4BC0-B440-CBB03B4218A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6600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5F6E8F-0F81-4FD1-B121-DA6C02F54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AE3B753-8577-4B0F-9B2B-5116D1105B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B023D00-CDD6-43A9-97E3-28CC4F2904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C232808-B91E-4FD6-BF1A-E70B6730F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61E8-35C0-4F52-BDBF-86AE8770EDC9}" type="datetimeFigureOut">
              <a:rPr lang="pl-PL" smtClean="0"/>
              <a:t>13.05.2026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37B2E15-09C8-4763-B7E8-416A9FAEF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B18A1F5-CA76-4961-B77A-A98449606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007B2-6FB3-4BC0-B440-CBB03B4218A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8091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91DCD4-CBA7-4549-821A-8FFDBFF70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5C078E7-3C5D-4CA1-B6AB-AF6D915F64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094872A-D2E7-476D-92E9-6C2A9C874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516FC1C-B1E7-431B-BD57-D5F3F4C71B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E4212B6-0465-45F2-B263-036CB9A54E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6E05F8DD-296E-4C6B-9E64-AB369F70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61E8-35C0-4F52-BDBF-86AE8770EDC9}" type="datetimeFigureOut">
              <a:rPr lang="pl-PL" smtClean="0"/>
              <a:t>13.05.2026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A39AC761-E73D-4D5E-B37E-CDEDD16FA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C73A58F-1FB2-4E3D-90C6-263D96C41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007B2-6FB3-4BC0-B440-CBB03B4218A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2821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0EC71B-F130-4E04-B894-C4339A64F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FBC22C91-46FF-4E8F-A542-269F01559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61E8-35C0-4F52-BDBF-86AE8770EDC9}" type="datetimeFigureOut">
              <a:rPr lang="pl-PL" smtClean="0"/>
              <a:t>13.05.2026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49EA863-861F-4A98-94F5-EEE226704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9529ED5-7EC8-4623-AAF9-3B6A0AE32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007B2-6FB3-4BC0-B440-CBB03B4218A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4009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F8EDE9C-A755-4784-ADEE-08ED91A90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61E8-35C0-4F52-BDBF-86AE8770EDC9}" type="datetimeFigureOut">
              <a:rPr lang="pl-PL" smtClean="0"/>
              <a:t>13.05.2026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9868645-45C9-4E9A-A166-8DB227391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3781DF8-3A72-4C23-A69B-B10E88097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007B2-6FB3-4BC0-B440-CBB03B4218A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5896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B4DACB-4D8F-48F1-B6C2-9B5B38B34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1C89418-D34F-4E02-AFBF-44C1BB7A6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27C32F8-6CB0-4B9C-B5EE-2A41784C8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EA0F57F-6B8A-4456-BF2D-4A5DA9DCC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61E8-35C0-4F52-BDBF-86AE8770EDC9}" type="datetimeFigureOut">
              <a:rPr lang="pl-PL" smtClean="0"/>
              <a:t>13.05.2026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51FA161-4E54-4A69-9542-4CA9D4CE1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B99F434-CA19-465C-AB68-F6F48F67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007B2-6FB3-4BC0-B440-CBB03B4218A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9108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9A6FF0-7BAD-467F-A9C0-F9C94E4BD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3341FBE-1664-43F8-8068-F97095F15F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91A7E49-1523-46A9-8A55-19FCAD96B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D0C1655-4D39-4C3B-AB0D-99743D1F3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61E8-35C0-4F52-BDBF-86AE8770EDC9}" type="datetimeFigureOut">
              <a:rPr lang="pl-PL" smtClean="0"/>
              <a:t>13.05.2026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21D21C0-E906-48B3-BFAC-C268850E3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613D936-DBE0-4D79-A7CC-B1C3B23D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007B2-6FB3-4BC0-B440-CBB03B4218A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8007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B9609712-5E47-4D51-AC42-01184E67D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962EF56-76F0-4AD7-ADCE-60B9ECBB8B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0D39D85-7FF6-4CCA-A1FA-14593D1180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361E8-35C0-4F52-BDBF-86AE8770EDC9}" type="datetimeFigureOut">
              <a:rPr lang="pl-PL" smtClean="0"/>
              <a:t>13.05.2026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E4C8919-8678-41F3-BC5E-E4836EFC63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ED64E88-3963-4236-AFF9-1F5311F63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007B2-6FB3-4BC0-B440-CBB03B4218A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6360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98B34D3-E8AA-47DF-B385-981D8718846F}"/>
              </a:ext>
            </a:extLst>
          </p:cNvPr>
          <p:cNvSpPr txBox="1"/>
          <p:nvPr/>
        </p:nvSpPr>
        <p:spPr>
          <a:xfrm>
            <a:off x="3778494" y="2164518"/>
            <a:ext cx="70008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l-PL" sz="1600" b="1" dirty="0">
              <a:latin typeface="Century Gothic" panose="020B0502020202020204" pitchFamily="34" charset="0"/>
            </a:endParaRPr>
          </a:p>
          <a:p>
            <a:pPr algn="ctr"/>
            <a:endParaRPr lang="pl-PL" sz="1600" b="1" dirty="0">
              <a:latin typeface="Century Gothic" panose="020B0502020202020204" pitchFamily="34" charset="0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D7B15638-0FBE-45FD-BFEB-B439639381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664" y="3350858"/>
            <a:ext cx="5609891" cy="2229131"/>
          </a:xfrm>
          <a:prstGeom prst="rect">
            <a:avLst/>
          </a:prstGeom>
        </p:spPr>
      </p:pic>
      <p:graphicFrame>
        <p:nvGraphicFramePr>
          <p:cNvPr id="17" name="Tabela 17">
            <a:extLst>
              <a:ext uri="{FF2B5EF4-FFF2-40B4-BE49-F238E27FC236}">
                <a16:creationId xmlns:a16="http://schemas.microsoft.com/office/drawing/2014/main" id="{DC785893-08C5-4A45-B57D-37356809EB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58463"/>
              </p:ext>
            </p:extLst>
          </p:nvPr>
        </p:nvGraphicFramePr>
        <p:xfrm>
          <a:off x="4907085" y="1265083"/>
          <a:ext cx="7059246" cy="1837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59246">
                  <a:extLst>
                    <a:ext uri="{9D8B030D-6E8A-4147-A177-3AD203B41FA5}">
                      <a16:colId xmlns:a16="http://schemas.microsoft.com/office/drawing/2014/main" val="1751850309"/>
                    </a:ext>
                  </a:extLst>
                </a:gridCol>
              </a:tblGrid>
              <a:tr h="4814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>
                          <a:latin typeface="Century Gothic" panose="020B0502020202020204" pitchFamily="34" charset="0"/>
                        </a:rPr>
                        <a:t>zakup 8 autobusów o napędzie elektrycznym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591295"/>
                  </a:ext>
                </a:extLst>
              </a:tr>
              <a:tr h="6780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>
                          <a:latin typeface="Century Gothic" panose="020B0502020202020204" pitchFamily="34" charset="0"/>
                        </a:rPr>
                        <a:t>zakup i montaż stacji pantografowej o mocy 250 kW,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>
                          <a:latin typeface="Century Gothic" panose="020B0502020202020204" pitchFamily="34" charset="0"/>
                        </a:rPr>
                        <a:t>na pętli przy ul. Wschodniej w Opolu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833574"/>
                  </a:ext>
                </a:extLst>
              </a:tr>
              <a:tr h="6780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>
                          <a:latin typeface="Century Gothic" panose="020B0502020202020204" pitchFamily="34" charset="0"/>
                        </a:rPr>
                        <a:t>4 dwustanowiskowe ładowarki plug-in o mocy 120 kW,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>
                          <a:latin typeface="Century Gothic" panose="020B0502020202020204" pitchFamily="34" charset="0"/>
                        </a:rPr>
                        <a:t>na zajezdni przy ul. Luboszyckiej w Opolu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0982335"/>
                  </a:ext>
                </a:extLst>
              </a:tr>
            </a:tbl>
          </a:graphicData>
        </a:graphic>
      </p:graphicFrame>
      <p:graphicFrame>
        <p:nvGraphicFramePr>
          <p:cNvPr id="20" name="Tabela 20">
            <a:extLst>
              <a:ext uri="{FF2B5EF4-FFF2-40B4-BE49-F238E27FC236}">
                <a16:creationId xmlns:a16="http://schemas.microsoft.com/office/drawing/2014/main" id="{247F6B0A-B1E7-4029-8814-9F82A887D8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6044818"/>
              </p:ext>
            </p:extLst>
          </p:nvPr>
        </p:nvGraphicFramePr>
        <p:xfrm>
          <a:off x="186103" y="211157"/>
          <a:ext cx="11819793" cy="914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819793">
                  <a:extLst>
                    <a:ext uri="{9D8B030D-6E8A-4147-A177-3AD203B41FA5}">
                      <a16:colId xmlns:a16="http://schemas.microsoft.com/office/drawing/2014/main" val="24285010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i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… zakończone…</a:t>
                      </a:r>
                      <a:endParaRPr lang="pl-PL" sz="1800" b="0" i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Zakup autobusów elektrycznych wraz z niezbędną infrastrukturą do ich obsługi – etap II</a:t>
                      </a:r>
                    </a:p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1568383"/>
                  </a:ext>
                </a:extLst>
              </a:tr>
            </a:tbl>
          </a:graphicData>
        </a:graphic>
      </p:graphicFrame>
      <p:pic>
        <p:nvPicPr>
          <p:cNvPr id="22" name="Obraz 21">
            <a:extLst>
              <a:ext uri="{FF2B5EF4-FFF2-40B4-BE49-F238E27FC236}">
                <a16:creationId xmlns:a16="http://schemas.microsoft.com/office/drawing/2014/main" id="{80D99B5A-7998-43C9-8845-392054DEFD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98" y="1438382"/>
            <a:ext cx="4548027" cy="2558265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F26A8AD2-19AD-46AA-A915-511758FA2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808" y="4202421"/>
            <a:ext cx="914479" cy="914479"/>
          </a:xfrm>
          <a:prstGeom prst="rect">
            <a:avLst/>
          </a:prstGeom>
        </p:spPr>
      </p:pic>
      <p:sp>
        <p:nvSpPr>
          <p:cNvPr id="25" name="pole tekstowe 24">
            <a:extLst>
              <a:ext uri="{FF2B5EF4-FFF2-40B4-BE49-F238E27FC236}">
                <a16:creationId xmlns:a16="http://schemas.microsoft.com/office/drawing/2014/main" id="{ED1AE449-1F93-42EE-ABB1-0D16A723EB7F}"/>
              </a:ext>
            </a:extLst>
          </p:cNvPr>
          <p:cNvSpPr txBox="1"/>
          <p:nvPr/>
        </p:nvSpPr>
        <p:spPr>
          <a:xfrm>
            <a:off x="875860" y="5116900"/>
            <a:ext cx="2368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latin typeface="Century Gothic" panose="020B0502020202020204" pitchFamily="34" charset="0"/>
              </a:rPr>
              <a:t>31 mln PLN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6E89713-B8D2-41DF-82EF-C4CB52855D4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831" y="5592917"/>
            <a:ext cx="2205913" cy="1265083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1C72E29E-85EB-4F3F-AE3F-463000C8BF6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3776" y="3350858"/>
            <a:ext cx="1712562" cy="224245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047FBA0A-0282-4078-B290-95FAF2C6976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4493" y="6029439"/>
            <a:ext cx="5760720" cy="73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949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98B34D3-E8AA-47DF-B385-981D8718846F}"/>
              </a:ext>
            </a:extLst>
          </p:cNvPr>
          <p:cNvSpPr txBox="1"/>
          <p:nvPr/>
        </p:nvSpPr>
        <p:spPr>
          <a:xfrm>
            <a:off x="3778494" y="2164518"/>
            <a:ext cx="70008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l-PL" sz="1600" b="1" dirty="0">
              <a:latin typeface="Century Gothic" panose="020B0502020202020204" pitchFamily="34" charset="0"/>
            </a:endParaRPr>
          </a:p>
          <a:p>
            <a:pPr algn="ctr"/>
            <a:endParaRPr lang="pl-PL" sz="1600" b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17" name="Tabela 17">
            <a:extLst>
              <a:ext uri="{FF2B5EF4-FFF2-40B4-BE49-F238E27FC236}">
                <a16:creationId xmlns:a16="http://schemas.microsoft.com/office/drawing/2014/main" id="{DC785893-08C5-4A45-B57D-37356809EB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263149"/>
              </p:ext>
            </p:extLst>
          </p:nvPr>
        </p:nvGraphicFramePr>
        <p:xfrm>
          <a:off x="6576646" y="1163071"/>
          <a:ext cx="5152293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52293">
                  <a:extLst>
                    <a:ext uri="{9D8B030D-6E8A-4147-A177-3AD203B41FA5}">
                      <a16:colId xmlns:a16="http://schemas.microsoft.com/office/drawing/2014/main" val="1751850309"/>
                    </a:ext>
                  </a:extLst>
                </a:gridCol>
              </a:tblGrid>
              <a:tr h="11551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>
                          <a:latin typeface="Century Gothic" panose="020B0502020202020204" pitchFamily="34" charset="0"/>
                        </a:rPr>
                        <a:t>Pojazd wykorzystywany do realizacji zadań eksploatacyjnych Spółki, w szczególności do transportu pracowników, w tym pracowników z niepełnosprawnościami, oraz do przewozu dzieci z niepełnosprawnościami.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591295"/>
                  </a:ext>
                </a:extLst>
              </a:tr>
            </a:tbl>
          </a:graphicData>
        </a:graphic>
      </p:graphicFrame>
      <p:graphicFrame>
        <p:nvGraphicFramePr>
          <p:cNvPr id="20" name="Tabela 20">
            <a:extLst>
              <a:ext uri="{FF2B5EF4-FFF2-40B4-BE49-F238E27FC236}">
                <a16:creationId xmlns:a16="http://schemas.microsoft.com/office/drawing/2014/main" id="{247F6B0A-B1E7-4029-8814-9F82A887D8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693873"/>
              </p:ext>
            </p:extLst>
          </p:nvPr>
        </p:nvGraphicFramePr>
        <p:xfrm>
          <a:off x="186103" y="211157"/>
          <a:ext cx="11819793" cy="6400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819793">
                  <a:extLst>
                    <a:ext uri="{9D8B030D-6E8A-4147-A177-3AD203B41FA5}">
                      <a16:colId xmlns:a16="http://schemas.microsoft.com/office/drawing/2014/main" val="24285010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i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… zakończone…</a:t>
                      </a:r>
                      <a:endParaRPr lang="pl-PL" sz="1800" b="0" i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Rozwój floty specjalistycznej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1568383"/>
                  </a:ext>
                </a:extLst>
              </a:tr>
            </a:tbl>
          </a:graphicData>
        </a:graphic>
      </p:graphicFrame>
      <p:pic>
        <p:nvPicPr>
          <p:cNvPr id="3" name="Obraz 2">
            <a:extLst>
              <a:ext uri="{FF2B5EF4-FFF2-40B4-BE49-F238E27FC236}">
                <a16:creationId xmlns:a16="http://schemas.microsoft.com/office/drawing/2014/main" id="{52C0DC58-D3D2-492D-A339-62A8EB34DC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03" y="904695"/>
            <a:ext cx="5682762" cy="344545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E2407D1-21FF-41E0-8E5A-981D2CDD75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7024" y="3483370"/>
            <a:ext cx="1669017" cy="278451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FCA0308-31D5-4274-8472-56EF6646719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8987" y="2647485"/>
            <a:ext cx="1786516" cy="3173353"/>
          </a:xfrm>
          <a:prstGeom prst="rect">
            <a:avLst/>
          </a:prstGeom>
        </p:spPr>
      </p:pic>
      <p:pic>
        <p:nvPicPr>
          <p:cNvPr id="12" name="Grafika 11" descr="Monety z wypełnieniem pełnym">
            <a:extLst>
              <a:ext uri="{FF2B5EF4-FFF2-40B4-BE49-F238E27FC236}">
                <a16:creationId xmlns:a16="http://schemas.microsoft.com/office/drawing/2014/main" id="{AF67CBF6-815B-454B-94FB-42D161540C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02883" y="4763363"/>
            <a:ext cx="914400" cy="914400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02C62A8-567F-4010-AFC6-5AC5E3797FC1}"/>
              </a:ext>
            </a:extLst>
          </p:cNvPr>
          <p:cNvSpPr txBox="1"/>
          <p:nvPr/>
        </p:nvSpPr>
        <p:spPr>
          <a:xfrm>
            <a:off x="704137" y="5605302"/>
            <a:ext cx="1964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latin typeface="Century Gothic" panose="020B0502020202020204" pitchFamily="34" charset="0"/>
              </a:rPr>
              <a:t>265 tys. PLN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357CD74-63E4-4AFB-99B5-5F24DAF9144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1067" y="4602965"/>
            <a:ext cx="2963011" cy="197364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2E4EC9F-C031-4B06-9118-E843AD6FED0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5645" y="5589785"/>
            <a:ext cx="2206943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42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98B34D3-E8AA-47DF-B385-981D8718846F}"/>
              </a:ext>
            </a:extLst>
          </p:cNvPr>
          <p:cNvSpPr txBox="1"/>
          <p:nvPr/>
        </p:nvSpPr>
        <p:spPr>
          <a:xfrm>
            <a:off x="3778494" y="2164518"/>
            <a:ext cx="70008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l-PL" sz="1600" b="1" dirty="0">
              <a:latin typeface="Century Gothic" panose="020B0502020202020204" pitchFamily="34" charset="0"/>
            </a:endParaRPr>
          </a:p>
          <a:p>
            <a:pPr algn="ctr"/>
            <a:endParaRPr lang="pl-PL" sz="1600" b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17" name="Tabela 17">
            <a:extLst>
              <a:ext uri="{FF2B5EF4-FFF2-40B4-BE49-F238E27FC236}">
                <a16:creationId xmlns:a16="http://schemas.microsoft.com/office/drawing/2014/main" id="{DC785893-08C5-4A45-B57D-37356809EB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264525"/>
              </p:ext>
            </p:extLst>
          </p:nvPr>
        </p:nvGraphicFramePr>
        <p:xfrm>
          <a:off x="4853354" y="1283677"/>
          <a:ext cx="7086599" cy="252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86599">
                  <a:extLst>
                    <a:ext uri="{9D8B030D-6E8A-4147-A177-3AD203B41FA5}">
                      <a16:colId xmlns:a16="http://schemas.microsoft.com/office/drawing/2014/main" val="1751850309"/>
                    </a:ext>
                  </a:extLst>
                </a:gridCol>
              </a:tblGrid>
              <a:tr h="11551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>
                          <a:latin typeface="Century Gothic" panose="020B0502020202020204" pitchFamily="34" charset="0"/>
                        </a:rPr>
                        <a:t>Realizujemy nowe zadanie polegające na organizacji przewozów uczniów z niepełnosprawnościami z Opola do szkół i ośrodków poza miastem.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600" b="1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>
                          <a:latin typeface="Century Gothic" panose="020B0502020202020204" pitchFamily="34" charset="0"/>
                        </a:rPr>
                        <a:t>Spółka zapewnia bezpieczne, punktualne i dostosowane do indywidualnych potrzeb przewozy, wspierając edukację i integrację społeczną.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600" b="1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>
                          <a:latin typeface="Century Gothic" panose="020B0502020202020204" pitchFamily="34" charset="0"/>
                        </a:rPr>
                        <a:t>Zakup 5 busów do przewozu niepełnosprawnych.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591295"/>
                  </a:ext>
                </a:extLst>
              </a:tr>
            </a:tbl>
          </a:graphicData>
        </a:graphic>
      </p:graphicFrame>
      <p:graphicFrame>
        <p:nvGraphicFramePr>
          <p:cNvPr id="20" name="Tabela 20">
            <a:extLst>
              <a:ext uri="{FF2B5EF4-FFF2-40B4-BE49-F238E27FC236}">
                <a16:creationId xmlns:a16="http://schemas.microsoft.com/office/drawing/2014/main" id="{247F6B0A-B1E7-4029-8814-9F82A887D8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885551"/>
              </p:ext>
            </p:extLst>
          </p:nvPr>
        </p:nvGraphicFramePr>
        <p:xfrm>
          <a:off x="186103" y="211157"/>
          <a:ext cx="11819793" cy="6400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819793">
                  <a:extLst>
                    <a:ext uri="{9D8B030D-6E8A-4147-A177-3AD203B41FA5}">
                      <a16:colId xmlns:a16="http://schemas.microsoft.com/office/drawing/2014/main" val="24285010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i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… zakończone…</a:t>
                      </a:r>
                      <a:endParaRPr lang="pl-PL" sz="2400" b="0" i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Przewóz dzieci niepełnosprawnych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1568383"/>
                  </a:ext>
                </a:extLst>
              </a:tr>
            </a:tbl>
          </a:graphicData>
        </a:graphic>
      </p:graphicFrame>
      <p:pic>
        <p:nvPicPr>
          <p:cNvPr id="2" name="Obraz 1">
            <a:extLst>
              <a:ext uri="{FF2B5EF4-FFF2-40B4-BE49-F238E27FC236}">
                <a16:creationId xmlns:a16="http://schemas.microsoft.com/office/drawing/2014/main" id="{6608922C-BA43-4F4F-9CC1-7C7C3F325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67" y="4327029"/>
            <a:ext cx="914479" cy="91447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E992DB79-03A8-4549-8109-044AF16A05A9}"/>
              </a:ext>
            </a:extLst>
          </p:cNvPr>
          <p:cNvSpPr txBox="1"/>
          <p:nvPr/>
        </p:nvSpPr>
        <p:spPr>
          <a:xfrm>
            <a:off x="70338" y="5222605"/>
            <a:ext cx="1899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Century Gothic" panose="020B0502020202020204" pitchFamily="34" charset="0"/>
              </a:rPr>
              <a:t>2,8 mln PLN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F7F7447-9877-4F00-957A-763D3C9F7C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4719" y="5574323"/>
            <a:ext cx="2206943" cy="126807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7BA0E3F-ECA8-4457-849E-11FEE3406DC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475" y="4119205"/>
            <a:ext cx="3796457" cy="2530971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D01800F-C3B3-419D-86C2-0B3062B09C9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47" y="1017141"/>
            <a:ext cx="4300689" cy="2867126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AD2F8BC8-AC1A-48A3-9179-97BF871B8A6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2097" y="4100344"/>
            <a:ext cx="3796456" cy="253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71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98B34D3-E8AA-47DF-B385-981D8718846F}"/>
              </a:ext>
            </a:extLst>
          </p:cNvPr>
          <p:cNvSpPr txBox="1"/>
          <p:nvPr/>
        </p:nvSpPr>
        <p:spPr>
          <a:xfrm>
            <a:off x="3778494" y="2164518"/>
            <a:ext cx="70008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l-PL" sz="1600" b="1" dirty="0">
              <a:latin typeface="Century Gothic" panose="020B0502020202020204" pitchFamily="34" charset="0"/>
            </a:endParaRPr>
          </a:p>
          <a:p>
            <a:pPr algn="ctr"/>
            <a:endParaRPr lang="pl-PL" sz="1600" b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17" name="Tabela 17">
            <a:extLst>
              <a:ext uri="{FF2B5EF4-FFF2-40B4-BE49-F238E27FC236}">
                <a16:creationId xmlns:a16="http://schemas.microsoft.com/office/drawing/2014/main" id="{DC785893-08C5-4A45-B57D-37356809EB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63975"/>
              </p:ext>
            </p:extLst>
          </p:nvPr>
        </p:nvGraphicFramePr>
        <p:xfrm>
          <a:off x="4907085" y="1265083"/>
          <a:ext cx="7059246" cy="23193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59246">
                  <a:extLst>
                    <a:ext uri="{9D8B030D-6E8A-4147-A177-3AD203B41FA5}">
                      <a16:colId xmlns:a16="http://schemas.microsoft.com/office/drawing/2014/main" val="1751850309"/>
                    </a:ext>
                  </a:extLst>
                </a:gridCol>
              </a:tblGrid>
              <a:tr h="1155191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latin typeface="Century Gothic" panose="020B0502020202020204" pitchFamily="34" charset="0"/>
                        </a:rPr>
                        <a:t>Przebudowa pętli autobusowej przy ul. Pużaka obejmując: przebudowę i remont placu manewrowego, remont, przebudowę i rozbudowę budynku kasy biletowej wraz z zapleczem socjalnym, budowę stacji szybkiego ładowania autobusów elektrycznych wraz z infrastrukturą towarzyszącą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591295"/>
                  </a:ext>
                </a:extLst>
              </a:tr>
              <a:tr h="4110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>
                          <a:latin typeface="Century Gothic" panose="020B0502020202020204" pitchFamily="34" charset="0"/>
                        </a:rPr>
                        <a:t>Zakup 5 autobusów o napędzie elektrycznym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833574"/>
                  </a:ext>
                </a:extLst>
              </a:tr>
              <a:tr h="597630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latin typeface="Century Gothic" panose="020B0502020202020204" pitchFamily="34" charset="0"/>
                        </a:rPr>
                        <a:t>Rozbudowa infrastruktury do ładowania na zajezdni autobusowej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0982335"/>
                  </a:ext>
                </a:extLst>
              </a:tr>
            </a:tbl>
          </a:graphicData>
        </a:graphic>
      </p:graphicFrame>
      <p:graphicFrame>
        <p:nvGraphicFramePr>
          <p:cNvPr id="20" name="Tabela 20">
            <a:extLst>
              <a:ext uri="{FF2B5EF4-FFF2-40B4-BE49-F238E27FC236}">
                <a16:creationId xmlns:a16="http://schemas.microsoft.com/office/drawing/2014/main" id="{247F6B0A-B1E7-4029-8814-9F82A887D8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131035"/>
              </p:ext>
            </p:extLst>
          </p:nvPr>
        </p:nvGraphicFramePr>
        <p:xfrm>
          <a:off x="186103" y="211157"/>
          <a:ext cx="11819793" cy="975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819793">
                  <a:extLst>
                    <a:ext uri="{9D8B030D-6E8A-4147-A177-3AD203B41FA5}">
                      <a16:colId xmlns:a16="http://schemas.microsoft.com/office/drawing/2014/main" val="24285010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i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… trwające…</a:t>
                      </a:r>
                      <a:endParaRPr lang="pl-PL" sz="2000" b="0" i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Bezpieczny transport w Aglomeracji Opolskiej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 ramach programu Fundusze Europejskie dla Opolskiego 2021-2027 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1568383"/>
                  </a:ext>
                </a:extLst>
              </a:tr>
            </a:tbl>
          </a:graphicData>
        </a:graphic>
      </p:graphicFrame>
      <p:pic>
        <p:nvPicPr>
          <p:cNvPr id="2" name="Obraz 1">
            <a:extLst>
              <a:ext uri="{FF2B5EF4-FFF2-40B4-BE49-F238E27FC236}">
                <a16:creationId xmlns:a16="http://schemas.microsoft.com/office/drawing/2014/main" id="{CF653210-69D7-4B74-82EB-C39C6EE782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69" y="1265083"/>
            <a:ext cx="3552826" cy="217928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A060A81-332D-49B7-86A3-171750EB71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718" y="3363228"/>
            <a:ext cx="4213552" cy="2535755"/>
          </a:xfrm>
          <a:prstGeom prst="rect">
            <a:avLst/>
          </a:prstGeom>
        </p:spPr>
      </p:pic>
      <p:pic>
        <p:nvPicPr>
          <p:cNvPr id="8" name="Grafika 7" descr="Monety z wypełnieniem pełnym">
            <a:extLst>
              <a:ext uri="{FF2B5EF4-FFF2-40B4-BE49-F238E27FC236}">
                <a16:creationId xmlns:a16="http://schemas.microsoft.com/office/drawing/2014/main" id="{1D732EDB-9BE3-43E6-9E8E-FD9322E47C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554200" y="3899654"/>
            <a:ext cx="914400" cy="91440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7D5DC535-4C69-4E01-A5DA-73883AB5FAE3}"/>
              </a:ext>
            </a:extLst>
          </p:cNvPr>
          <p:cNvSpPr txBox="1"/>
          <p:nvPr/>
        </p:nvSpPr>
        <p:spPr>
          <a:xfrm>
            <a:off x="6918956" y="4814054"/>
            <a:ext cx="2184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latin typeface="Century Gothic" panose="020B0502020202020204" pitchFamily="34" charset="0"/>
              </a:rPr>
              <a:t>34 mln PLN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03C3ED1-0A6C-411A-B07F-405AAAB535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5057" y="5496855"/>
            <a:ext cx="2206943" cy="126807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38294F1-2DDD-4DFF-8E9F-C75593F42A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7381" y="6130894"/>
            <a:ext cx="5761219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0933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220</Words>
  <Application>Microsoft Office PowerPoint</Application>
  <PresentationFormat>Panoramiczny</PresentationFormat>
  <Paragraphs>27</Paragraphs>
  <Slides>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Century Gothic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MJ</dc:creator>
  <cp:lastModifiedBy>Teresa Muc</cp:lastModifiedBy>
  <cp:revision>23</cp:revision>
  <dcterms:created xsi:type="dcterms:W3CDTF">2026-05-05T07:44:55Z</dcterms:created>
  <dcterms:modified xsi:type="dcterms:W3CDTF">2026-05-13T09:55:39Z</dcterms:modified>
</cp:coreProperties>
</file>